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6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</p:sldIdLst>
  <p:sldSz cx="9144000" cy="5143500" type="screen16x9"/>
  <p:notesSz cx="6858000" cy="9144000"/>
  <p:embeddedFontLst>
    <p:embeddedFont>
      <p:font typeface="Inter" panose="020B0604020202020204" charset="0"/>
      <p:regular r:id="rId61"/>
      <p:bold r:id="rId62"/>
    </p:embeddedFont>
    <p:embeddedFont>
      <p:font typeface="Inter Black" panose="020B0604020202020204" charset="0"/>
      <p:bold r:id="rId63"/>
    </p:embeddedFont>
    <p:embeddedFont>
      <p:font typeface="Inter Light" panose="020B0604020202020204" charset="0"/>
      <p:regular r:id="rId64"/>
      <p:bold r:id="rId65"/>
    </p:embeddedFont>
    <p:embeddedFont>
      <p:font typeface="Roboto" panose="02000000000000000000" pitchFamily="2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0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6.fntdata"/><Relationship Id="rId5" Type="http://schemas.openxmlformats.org/officeDocument/2006/relationships/slide" Target="slides/slide3.xml"/><Relationship Id="rId61" Type="http://schemas.openxmlformats.org/officeDocument/2006/relationships/font" Target="fonts/font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2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7b01c3ef42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7b01c3ef42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19e735641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419e735641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19e735641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19e735641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19e735641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419e735641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19e735641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19e735641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19e735641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419e735641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19e735641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419e735641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19e735641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419e735641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ecc563ec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4ecc563ec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ecc563ec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4ecc563ec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ecc563ec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4ecc563ec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7b01c3ef42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7b01c3ef42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19e73564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419e73564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19e735641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19e735641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419e735641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419e735641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19e735641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419e735641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19e735641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419e735641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4d8368e46a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4d8368e46a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4d8368e46a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4d8368e46a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4d8368e46a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4d8368e46a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419e735641_0_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419e735641_0_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19e735641_0_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419e735641_0_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19e7356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419e7356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19e735641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419e735641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419e735641_0_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419e735641_0_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419e735641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419e735641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4d8368e46a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4d8368e46a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4d8368e46a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4d8368e46a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4d8368e46a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4d8368e46a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19e735641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419e735641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f99cd2fd2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f99cd2fd2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2210f36a6d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22210f36a6d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4d8368e46a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4d8368e46a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210f36a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210f36a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4d8368e46a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4d8368e46a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d8368e46a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4d8368e46a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4d8368e46a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4d8368e46a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4d8368e46a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4d8368e46a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4d8368e46a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4d8368e46a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419e73564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419e73564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4d8368e46a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4d8368e46a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4d8368e46a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4d8368e46a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419e735641_0_1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419e735641_0_1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23401678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23401678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19e735641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19e735641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f99cd2fd2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f99cd2fd2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4d8368e46a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4d8368e46a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4d8368e46a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4d8368e46a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7b01c3ef42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7b01c3ef42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4d8368e46a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4d8368e46a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4d8368e46a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4d8368e46a_0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4d8368e46a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4d8368e46a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419e735641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419e735641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19e735641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19e735641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19e735641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19e735641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19e735641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19e735641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19e735641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419e735641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42400" y="2444875"/>
            <a:ext cx="6594300" cy="6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 b="1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142400" y="3101275"/>
            <a:ext cx="6492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800"/>
              <a:buFont typeface="Inter Light"/>
              <a:buNone/>
              <a:defRPr>
                <a:solidFill>
                  <a:srgbClr val="B0CC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9377" y="728025"/>
            <a:ext cx="1932700" cy="19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ctrTitle"/>
          </p:nvPr>
        </p:nvSpPr>
        <p:spPr>
          <a:xfrm>
            <a:off x="756750" y="2256050"/>
            <a:ext cx="6594300" cy="6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 b="1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subTitle" idx="1"/>
          </p:nvPr>
        </p:nvSpPr>
        <p:spPr>
          <a:xfrm>
            <a:off x="756750" y="2912450"/>
            <a:ext cx="6492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800"/>
              <a:buFont typeface="Inter Light"/>
              <a:buNone/>
              <a:defRPr>
                <a:solidFill>
                  <a:srgbClr val="B0CC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7" name="Google Shape;4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350" y="4561625"/>
            <a:ext cx="581875" cy="5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2400"/>
              <a:buChar char="●"/>
              <a:defRPr sz="2400">
                <a:solidFill>
                  <a:srgbClr val="B0CCC7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2000"/>
              <a:buChar char="○"/>
              <a:defRPr sz="2000">
                <a:solidFill>
                  <a:srgbClr val="B0CCC7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2000"/>
              <a:buChar char="■"/>
              <a:defRPr sz="2000">
                <a:solidFill>
                  <a:srgbClr val="B0CCC7"/>
                </a:solidFill>
              </a:defRPr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2000"/>
              <a:buChar char="●"/>
              <a:defRPr sz="2000">
                <a:solidFill>
                  <a:srgbClr val="B0CCC7"/>
                </a:solidFill>
              </a:defRPr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2000"/>
              <a:buChar char="○"/>
              <a:defRPr sz="2000">
                <a:solidFill>
                  <a:srgbClr val="B0CCC7"/>
                </a:solidFill>
              </a:defRPr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2000"/>
              <a:buChar char="■"/>
              <a:defRPr sz="2000">
                <a:solidFill>
                  <a:srgbClr val="B0CCC7"/>
                </a:solidFill>
              </a:defRPr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2000"/>
              <a:buChar char="●"/>
              <a:defRPr sz="2000">
                <a:solidFill>
                  <a:srgbClr val="B0CCC7"/>
                </a:solidFill>
              </a:defRPr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2000"/>
              <a:buChar char="○"/>
              <a:defRPr sz="2000">
                <a:solidFill>
                  <a:srgbClr val="B0CCC7"/>
                </a:solidFill>
              </a:defRPr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2000"/>
              <a:buChar char="■"/>
              <a:defRPr sz="2000">
                <a:solidFill>
                  <a:srgbClr val="B0CCC7"/>
                </a:solidFill>
              </a:defRPr>
            </a:lvl9pPr>
          </a:lstStyle>
          <a:p>
            <a:endParaRPr/>
          </a:p>
        </p:txBody>
      </p:sp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350" y="4561625"/>
            <a:ext cx="581875" cy="5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350" y="4561625"/>
            <a:ext cx="581875" cy="5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738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59" name="Google Shape;5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350" y="4561625"/>
            <a:ext cx="581875" cy="5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2100"/>
              <a:buNone/>
              <a:defRPr sz="2100">
                <a:solidFill>
                  <a:srgbClr val="B0CCC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800"/>
              <a:buChar char="●"/>
              <a:defRPr>
                <a:solidFill>
                  <a:srgbClr val="1B1F24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○"/>
              <a:defRPr>
                <a:solidFill>
                  <a:srgbClr val="1B1F24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■"/>
              <a:defRPr>
                <a:solidFill>
                  <a:srgbClr val="1B1F24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●"/>
              <a:defRPr>
                <a:solidFill>
                  <a:srgbClr val="1B1F24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○"/>
              <a:defRPr>
                <a:solidFill>
                  <a:srgbClr val="1B1F24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■"/>
              <a:defRPr>
                <a:solidFill>
                  <a:srgbClr val="1B1F24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●"/>
              <a:defRPr>
                <a:solidFill>
                  <a:srgbClr val="1B1F24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○"/>
              <a:defRPr>
                <a:solidFill>
                  <a:srgbClr val="1B1F24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■"/>
              <a:defRPr>
                <a:solidFill>
                  <a:srgbClr val="1B1F24"/>
                </a:solidFill>
              </a:defRPr>
            </a:lvl9pPr>
          </a:lstStyle>
          <a:p>
            <a:endParaRPr/>
          </a:p>
        </p:txBody>
      </p:sp>
      <p:pic>
        <p:nvPicPr>
          <p:cNvPr id="65" name="Google Shape;6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350" y="4561625"/>
            <a:ext cx="581875" cy="5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Font typeface="Inter Black"/>
              <a:buNone/>
              <a:defRPr sz="12000"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" name="Google Shape;68;p17"/>
          <p:cNvSpPr txBox="1">
            <a:spLocks noGrp="1"/>
          </p:cNvSpPr>
          <p:nvPr>
            <p:ph type="subTitle" idx="1"/>
          </p:nvPr>
        </p:nvSpPr>
        <p:spPr>
          <a:xfrm>
            <a:off x="1325700" y="2922700"/>
            <a:ext cx="6492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800"/>
              <a:buFont typeface="Inter Light"/>
              <a:buNone/>
              <a:defRPr>
                <a:solidFill>
                  <a:srgbClr val="B0CC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69" name="Google Shape;6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350" y="4561625"/>
            <a:ext cx="581875" cy="5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350" y="4561625"/>
            <a:ext cx="581875" cy="5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352" y="4561625"/>
            <a:ext cx="581875" cy="5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 1">
  <p:cSld name="BLANK_1_1">
    <p:bg>
      <p:bgPr>
        <a:solidFill>
          <a:schemeClr val="dk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756750" y="2256050"/>
            <a:ext cx="6594300" cy="6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 b="1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56750" y="2912450"/>
            <a:ext cx="6492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800"/>
              <a:buFont typeface="Inter Light"/>
              <a:buNone/>
              <a:defRPr>
                <a:solidFill>
                  <a:srgbClr val="B0CC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>
            <a:spLocks noGrp="1"/>
          </p:cNvSpPr>
          <p:nvPr>
            <p:ph type="title"/>
          </p:nvPr>
        </p:nvSpPr>
        <p:spPr>
          <a:xfrm>
            <a:off x="628651" y="194846"/>
            <a:ext cx="7886700" cy="8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body" idx="1"/>
          </p:nvPr>
        </p:nvSpPr>
        <p:spPr>
          <a:xfrm>
            <a:off x="628650" y="1278082"/>
            <a:ext cx="7886700" cy="3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/>
            </a:lvl1pPr>
            <a:lvl2pPr marL="0" lvl="1" indent="0" algn="r" rtl="0">
              <a:spcBef>
                <a:spcPts val="0"/>
              </a:spcBef>
              <a:buNone/>
              <a:defRPr sz="1100"/>
            </a:lvl2pPr>
            <a:lvl3pPr marL="0" lvl="2" indent="0" algn="r" rtl="0">
              <a:spcBef>
                <a:spcPts val="0"/>
              </a:spcBef>
              <a:buNone/>
              <a:defRPr sz="1100"/>
            </a:lvl3pPr>
            <a:lvl4pPr marL="0" lvl="3" indent="0" algn="r" rtl="0">
              <a:spcBef>
                <a:spcPts val="0"/>
              </a:spcBef>
              <a:buNone/>
              <a:defRPr sz="1100"/>
            </a:lvl4pPr>
            <a:lvl5pPr marL="0" lvl="4" indent="0" algn="r" rtl="0">
              <a:spcBef>
                <a:spcPts val="0"/>
              </a:spcBef>
              <a:buNone/>
              <a:defRPr sz="1100"/>
            </a:lvl5pPr>
            <a:lvl6pPr marL="0" lvl="5" indent="0" algn="r" rtl="0">
              <a:spcBef>
                <a:spcPts val="0"/>
              </a:spcBef>
              <a:buNone/>
              <a:defRPr sz="1100"/>
            </a:lvl6pPr>
            <a:lvl7pPr marL="0" lvl="6" indent="0" algn="r" rtl="0">
              <a:spcBef>
                <a:spcPts val="0"/>
              </a:spcBef>
              <a:buNone/>
              <a:defRPr sz="1100"/>
            </a:lvl7pPr>
            <a:lvl8pPr marL="0" lvl="7" indent="0" algn="r" rtl="0">
              <a:spcBef>
                <a:spcPts val="0"/>
              </a:spcBef>
              <a:buNone/>
              <a:defRPr sz="1100"/>
            </a:lvl8pPr>
            <a:lvl9pPr marL="0" lvl="8" indent="0" algn="r" rtl="0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906200" y="44502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06200" y="1152475"/>
            <a:ext cx="7926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800"/>
              <a:buChar char="●"/>
              <a:defRPr>
                <a:solidFill>
                  <a:srgbClr val="B0CCC7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400"/>
              <a:buChar char="○"/>
              <a:defRPr>
                <a:solidFill>
                  <a:srgbClr val="B0CCC7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400"/>
              <a:buChar char="■"/>
              <a:defRPr>
                <a:solidFill>
                  <a:srgbClr val="B0CCC7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400"/>
              <a:buChar char="●"/>
              <a:defRPr>
                <a:solidFill>
                  <a:srgbClr val="B0CCC7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400"/>
              <a:buChar char="○"/>
              <a:defRPr>
                <a:solidFill>
                  <a:srgbClr val="B0CCC7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400"/>
              <a:buChar char="■"/>
              <a:defRPr>
                <a:solidFill>
                  <a:srgbClr val="B0CCC7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400"/>
              <a:buChar char="●"/>
              <a:defRPr>
                <a:solidFill>
                  <a:srgbClr val="B0CCC7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400"/>
              <a:buChar char="○"/>
              <a:defRPr>
                <a:solidFill>
                  <a:srgbClr val="B0CCC7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400"/>
              <a:buChar char="■"/>
              <a:defRPr>
                <a:solidFill>
                  <a:srgbClr val="B0CCC7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738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2100"/>
              <a:buNone/>
              <a:defRPr sz="2100">
                <a:solidFill>
                  <a:srgbClr val="B0CCC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800"/>
              <a:buChar char="●"/>
              <a:defRPr>
                <a:solidFill>
                  <a:srgbClr val="1B1F24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○"/>
              <a:defRPr>
                <a:solidFill>
                  <a:srgbClr val="1B1F24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■"/>
              <a:defRPr>
                <a:solidFill>
                  <a:srgbClr val="1B1F24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●"/>
              <a:defRPr>
                <a:solidFill>
                  <a:srgbClr val="1B1F24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○"/>
              <a:defRPr>
                <a:solidFill>
                  <a:srgbClr val="1B1F24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■"/>
              <a:defRPr>
                <a:solidFill>
                  <a:srgbClr val="1B1F24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●"/>
              <a:defRPr>
                <a:solidFill>
                  <a:srgbClr val="1B1F24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○"/>
              <a:defRPr>
                <a:solidFill>
                  <a:srgbClr val="1B1F24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1B1F24"/>
              </a:buClr>
              <a:buSzPts val="1400"/>
              <a:buChar char="■"/>
              <a:defRPr>
                <a:solidFill>
                  <a:srgbClr val="1B1F2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Font typeface="Inter Black"/>
              <a:buNone/>
              <a:defRPr sz="12000">
                <a:latin typeface="Inter Black"/>
                <a:ea typeface="Inter Black"/>
                <a:cs typeface="Inter Black"/>
                <a:sym typeface="Inter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" name="Google Shape;34;p8"/>
          <p:cNvSpPr txBox="1">
            <a:spLocks noGrp="1"/>
          </p:cNvSpPr>
          <p:nvPr>
            <p:ph type="subTitle" idx="1"/>
          </p:nvPr>
        </p:nvSpPr>
        <p:spPr>
          <a:xfrm>
            <a:off x="1325700" y="2922700"/>
            <a:ext cx="6492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CC7"/>
              </a:buClr>
              <a:buSzPts val="1800"/>
              <a:buFont typeface="Inter Light"/>
              <a:buNone/>
              <a:defRPr>
                <a:solidFill>
                  <a:srgbClr val="B0CCC7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ctrTitle"/>
          </p:nvPr>
        </p:nvSpPr>
        <p:spPr>
          <a:xfrm>
            <a:off x="710225" y="2476500"/>
            <a:ext cx="6594300" cy="6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Inter"/>
              <a:buNone/>
              <a:defRPr sz="3600" b="1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710225" y="3056700"/>
            <a:ext cx="6492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E3D9"/>
              </a:buClr>
              <a:buSzPts val="1800"/>
              <a:buFont typeface="Inter Light"/>
              <a:buNone/>
              <a:defRPr>
                <a:solidFill>
                  <a:srgbClr val="83E3D9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3" name="Google Shape;4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202" y="759650"/>
            <a:ext cx="1932700" cy="19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1B1F2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Char char="●"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○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■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●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○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■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●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○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■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35839" y="442710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1B1F24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Char char="●"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○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■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●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○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■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●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○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Char char="■"/>
              <a:defRPr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syme@github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kb.blog/p/bing-ai-cant-be-trusted#%C2%A7gap-financial-statement-summar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next/gpt4e/blob/main/docs/report.md#example-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next/gpt4e/blob/main/docs/report.md#new-approach-step-3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next/gpt4e/blob/main/docs/report.md#a-sample-equipping-promp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next/gpt4e/blob/main/docs/report.md#a-sample-equipping-prompt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next/gpt4e/blob/main/docs/report.md#a-sample-equipping-promp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hyperlink" Target="https://github.com/githubnext/gpt4e/blob/main/docs/report.md#a-sample-equipping-prompt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next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next/gpt4e/blob/main/docs/report.md#new-approach-step-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next/gpt4e/blob/main/docs/report.md#new-approach-step-2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next/gpt4e/blob/main/docs/report.md#new-approach-step-3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next/gpt4e/blob/main/docs/eval.m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hyperlink" Target="https://twitter.com/emollick/status/1653451648826757121" TargetMode="Externa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next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dsyme/d666997c2d8f9add5484013fc8335b9a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st.github.com/dsyme/c5a6503ae4cfd5b489fb7360aba024e2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/github/blob/dsyme/thumbs/app/.thumbs/thumb.md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next/gpt4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next.com/projects/copilot-for-pull-requests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next/gpt4-with-cal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>
            <a:spLocks noGrp="1"/>
          </p:cNvSpPr>
          <p:nvPr>
            <p:ph type="ctrTitle"/>
          </p:nvPr>
        </p:nvSpPr>
        <p:spPr>
          <a:xfrm>
            <a:off x="1142400" y="2444875"/>
            <a:ext cx="7857300" cy="6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and Code: Two Projects from GitHub Next</a:t>
            </a:r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subTitle" idx="1"/>
          </p:nvPr>
        </p:nvSpPr>
        <p:spPr>
          <a:xfrm>
            <a:off x="1142400" y="3774250"/>
            <a:ext cx="6492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 Syme (</a:t>
            </a:r>
            <a:r>
              <a:rPr lang="en" u="sng">
                <a:solidFill>
                  <a:schemeClr val="hlink"/>
                </a:solidFill>
                <a:hlinkClick r:id="rId3"/>
              </a:rPr>
              <a:t>dsyme@github.com</a:t>
            </a:r>
            <a:r>
              <a:rPr lang="en"/>
              <a:t>) + all of GitHub Next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 Researcher, GitHub Next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300"/>
              <a:t>How bad is this?</a:t>
            </a:r>
            <a:endParaRPr sz="6300"/>
          </a:p>
        </p:txBody>
      </p:sp>
      <p:sp>
        <p:nvSpPr>
          <p:cNvPr id="147" name="Google Shape;147;p32"/>
          <p:cNvSpPr txBox="1">
            <a:spLocks noGrp="1"/>
          </p:cNvSpPr>
          <p:nvPr>
            <p:ph type="subTitle" idx="1"/>
          </p:nvPr>
        </p:nvSpPr>
        <p:spPr>
          <a:xfrm>
            <a:off x="1325700" y="2922700"/>
            <a:ext cx="6492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It’s bad</a:t>
            </a:r>
            <a:endParaRPr sz="4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fails</a:t>
            </a:r>
            <a:endParaRPr/>
          </a:p>
        </p:txBody>
      </p:sp>
      <p:sp>
        <p:nvSpPr>
          <p:cNvPr id="153" name="Google Shape;153;p33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Comparing financial documents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Example problem: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r>
              <a:rPr lang="en"/>
              <a:t>More example problem: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154" name="Google Shape;1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8725" y="1789575"/>
            <a:ext cx="7992724" cy="9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2775" y="3266400"/>
            <a:ext cx="6038975" cy="17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 txBox="1"/>
          <p:nvPr/>
        </p:nvSpPr>
        <p:spPr>
          <a:xfrm>
            <a:off x="4157325" y="441425"/>
            <a:ext cx="3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7" name="Google Shape;157;p33"/>
          <p:cNvGrpSpPr/>
          <p:nvPr/>
        </p:nvGrpSpPr>
        <p:grpSpPr>
          <a:xfrm>
            <a:off x="3802224" y="2008388"/>
            <a:ext cx="670989" cy="611562"/>
            <a:chOff x="3802224" y="2008388"/>
            <a:chExt cx="670989" cy="611562"/>
          </a:xfrm>
        </p:grpSpPr>
        <p:sp>
          <p:nvSpPr>
            <p:cNvPr id="158" name="Google Shape;158;p33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9" name="Google Shape;159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" name="Google Shape;160;p33"/>
          <p:cNvGrpSpPr/>
          <p:nvPr/>
        </p:nvGrpSpPr>
        <p:grpSpPr>
          <a:xfrm>
            <a:off x="2003249" y="3999363"/>
            <a:ext cx="670989" cy="611562"/>
            <a:chOff x="3802224" y="2008388"/>
            <a:chExt cx="670989" cy="611562"/>
          </a:xfrm>
        </p:grpSpPr>
        <p:sp>
          <p:nvSpPr>
            <p:cNvPr id="161" name="Google Shape;161;p33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2" name="Google Shape;162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observation: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👎GPT-4 is </a:t>
            </a:r>
            <a:r>
              <a:rPr lang="en" b="1"/>
              <a:t>terrible </a:t>
            </a:r>
            <a:r>
              <a:rPr lang="en"/>
              <a:t>at </a:t>
            </a:r>
            <a:r>
              <a:rPr lang="en" b="1"/>
              <a:t>numeric calculations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👍GPT-4 is </a:t>
            </a:r>
            <a:r>
              <a:rPr lang="en" b="1"/>
              <a:t>good </a:t>
            </a:r>
            <a:r>
              <a:rPr lang="en"/>
              <a:t>at writing </a:t>
            </a:r>
            <a:r>
              <a:rPr lang="en" b="1"/>
              <a:t>numeric calculation code </a:t>
            </a:r>
            <a:endParaRPr/>
          </a:p>
        </p:txBody>
      </p:sp>
      <p:sp>
        <p:nvSpPr>
          <p:cNvPr id="168" name="Google Shape;168;p34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Hope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Hope made Real</a:t>
            </a:r>
            <a:endParaRPr/>
          </a:p>
        </p:txBody>
      </p:sp>
      <p:pic>
        <p:nvPicPr>
          <p:cNvPr id="174" name="Google Shape;1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00" y="1200175"/>
            <a:ext cx="8639900" cy="27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5"/>
          <p:cNvSpPr txBox="1"/>
          <p:nvPr/>
        </p:nvSpPr>
        <p:spPr>
          <a:xfrm>
            <a:off x="1534825" y="4203175"/>
            <a:ext cx="6090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My opinion: this two-phase technique should be incorporated into </a:t>
            </a:r>
            <a:r>
              <a:rPr lang="en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every </a:t>
            </a: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GPT-4 request that involves numbers unless explicitly known to be calculation-free. Anything else is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Example </a:t>
            </a:r>
            <a:r>
              <a:rPr lang="en" u="sng">
                <a:solidFill>
                  <a:schemeClr val="hlink"/>
                </a:solidFill>
                <a:hlinkClick r:id="rId3"/>
              </a:rPr>
              <a:t>question</a:t>
            </a:r>
            <a:endParaRPr/>
          </a:p>
        </p:txBody>
      </p:sp>
      <p:sp>
        <p:nvSpPr>
          <p:cNvPr id="181" name="Google Shape;181;p36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2" name="Google Shape;18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25" y="1158425"/>
            <a:ext cx="8133676" cy="26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Example </a:t>
            </a:r>
            <a:r>
              <a:rPr lang="en" u="sng">
                <a:solidFill>
                  <a:schemeClr val="hlink"/>
                </a:solidFill>
                <a:hlinkClick r:id="rId3"/>
              </a:rPr>
              <a:t>fail</a:t>
            </a:r>
            <a:endParaRPr/>
          </a:p>
        </p:txBody>
      </p:sp>
      <p:sp>
        <p:nvSpPr>
          <p:cNvPr id="188" name="Google Shape;188;p37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9" name="Google Shape;18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700" y="1953024"/>
            <a:ext cx="8551024" cy="76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37"/>
          <p:cNvGrpSpPr/>
          <p:nvPr/>
        </p:nvGrpSpPr>
        <p:grpSpPr>
          <a:xfrm>
            <a:off x="8009499" y="2030700"/>
            <a:ext cx="670989" cy="611562"/>
            <a:chOff x="3802224" y="2008388"/>
            <a:chExt cx="670989" cy="611562"/>
          </a:xfrm>
        </p:grpSpPr>
        <p:sp>
          <p:nvSpPr>
            <p:cNvPr id="191" name="Google Shape;191;p37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2" name="Google Shape;19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3" name="Google Shape;193;p37"/>
          <p:cNvGrpSpPr/>
          <p:nvPr/>
        </p:nvGrpSpPr>
        <p:grpSpPr>
          <a:xfrm>
            <a:off x="1422349" y="2448175"/>
            <a:ext cx="670989" cy="611562"/>
            <a:chOff x="3802224" y="2008388"/>
            <a:chExt cx="670989" cy="611562"/>
          </a:xfrm>
        </p:grpSpPr>
        <p:sp>
          <p:nvSpPr>
            <p:cNvPr id="194" name="Google Shape;194;p37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5" name="Google Shape;195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Example prompt</a:t>
            </a:r>
            <a:endParaRPr/>
          </a:p>
        </p:txBody>
      </p:sp>
      <p:sp>
        <p:nvSpPr>
          <p:cNvPr id="201" name="Google Shape;201;p38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2" name="Google Shape;20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1525" y="1792123"/>
            <a:ext cx="6161801" cy="17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Example prompt</a:t>
            </a:r>
            <a:endParaRPr/>
          </a:p>
        </p:txBody>
      </p:sp>
      <p:sp>
        <p:nvSpPr>
          <p:cNvPr id="208" name="Google Shape;208;p39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9" name="Google Shape;20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4450" y="1076925"/>
            <a:ext cx="6476176" cy="8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4450" y="2283001"/>
            <a:ext cx="6321125" cy="1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4450" y="3933550"/>
            <a:ext cx="6917375" cy="6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3126" y="4528150"/>
            <a:ext cx="278650" cy="26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9"/>
          <p:cNvCxnSpPr/>
          <p:nvPr/>
        </p:nvCxnSpPr>
        <p:spPr>
          <a:xfrm rot="10800000" flipH="1">
            <a:off x="1707700" y="4569525"/>
            <a:ext cx="2289000" cy="9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Example prompt</a:t>
            </a:r>
            <a:endParaRPr/>
          </a:p>
        </p:txBody>
      </p:sp>
      <p:sp>
        <p:nvSpPr>
          <p:cNvPr id="219" name="Google Shape;219;p40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0" name="Google Shape;22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7500" y="863547"/>
            <a:ext cx="6867325" cy="148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7500" y="2714603"/>
            <a:ext cx="6564549" cy="22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9101" y="2850550"/>
            <a:ext cx="278650" cy="2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6351" y="3310175"/>
            <a:ext cx="278650" cy="2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8076" y="3661700"/>
            <a:ext cx="278650" cy="2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3026" y="4269275"/>
            <a:ext cx="278650" cy="2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3376" y="4637900"/>
            <a:ext cx="278650" cy="2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5576" y="4431850"/>
            <a:ext cx="278650" cy="2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2676" y="1380950"/>
            <a:ext cx="278650" cy="2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3326" y="2955750"/>
            <a:ext cx="278650" cy="26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40"/>
          <p:cNvCxnSpPr/>
          <p:nvPr/>
        </p:nvCxnSpPr>
        <p:spPr>
          <a:xfrm>
            <a:off x="5235325" y="3147975"/>
            <a:ext cx="466500" cy="57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40"/>
          <p:cNvCxnSpPr/>
          <p:nvPr/>
        </p:nvCxnSpPr>
        <p:spPr>
          <a:xfrm rot="10800000" flipH="1">
            <a:off x="5404500" y="3335750"/>
            <a:ext cx="1240500" cy="114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40"/>
          <p:cNvCxnSpPr/>
          <p:nvPr/>
        </p:nvCxnSpPr>
        <p:spPr>
          <a:xfrm rot="10800000" flipH="1">
            <a:off x="1545650" y="3722625"/>
            <a:ext cx="1601700" cy="45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40"/>
          <p:cNvCxnSpPr/>
          <p:nvPr/>
        </p:nvCxnSpPr>
        <p:spPr>
          <a:xfrm rot="10800000" flipH="1">
            <a:off x="4332375" y="3916100"/>
            <a:ext cx="2672400" cy="114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40"/>
          <p:cNvCxnSpPr/>
          <p:nvPr/>
        </p:nvCxnSpPr>
        <p:spPr>
          <a:xfrm rot="10800000" flipH="1">
            <a:off x="1545650" y="4485050"/>
            <a:ext cx="1442400" cy="102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40"/>
          <p:cNvCxnSpPr/>
          <p:nvPr/>
        </p:nvCxnSpPr>
        <p:spPr>
          <a:xfrm rot="10800000" flipH="1">
            <a:off x="1584250" y="4689850"/>
            <a:ext cx="1830300" cy="135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40"/>
          <p:cNvCxnSpPr/>
          <p:nvPr/>
        </p:nvCxnSpPr>
        <p:spPr>
          <a:xfrm rot="10800000" flipH="1">
            <a:off x="3906013" y="4877750"/>
            <a:ext cx="2911200" cy="81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40"/>
          <p:cNvCxnSpPr/>
          <p:nvPr/>
        </p:nvCxnSpPr>
        <p:spPr>
          <a:xfrm rot="10800000" flipH="1">
            <a:off x="2607538" y="1600438"/>
            <a:ext cx="1746000" cy="84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40"/>
          <p:cNvCxnSpPr/>
          <p:nvPr/>
        </p:nvCxnSpPr>
        <p:spPr>
          <a:xfrm rot="10800000" flipH="1">
            <a:off x="1584238" y="3529213"/>
            <a:ext cx="2524500" cy="186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497" y="2937772"/>
            <a:ext cx="5882401" cy="16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7500" y="1034600"/>
            <a:ext cx="6196771" cy="157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1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Example prompt</a:t>
            </a:r>
            <a:endParaRPr/>
          </a:p>
        </p:txBody>
      </p:sp>
      <p:sp>
        <p:nvSpPr>
          <p:cNvPr id="246" name="Google Shape;246;p41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7" name="Google Shape;24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6563" y="1689363"/>
            <a:ext cx="278650" cy="26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41"/>
          <p:cNvCxnSpPr/>
          <p:nvPr/>
        </p:nvCxnSpPr>
        <p:spPr>
          <a:xfrm>
            <a:off x="4945150" y="3335750"/>
            <a:ext cx="1699800" cy="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41"/>
          <p:cNvCxnSpPr/>
          <p:nvPr/>
        </p:nvCxnSpPr>
        <p:spPr>
          <a:xfrm rot="10800000" flipH="1">
            <a:off x="1618375" y="4058300"/>
            <a:ext cx="2518800" cy="192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41"/>
          <p:cNvCxnSpPr/>
          <p:nvPr/>
        </p:nvCxnSpPr>
        <p:spPr>
          <a:xfrm rot="10800000" flipH="1">
            <a:off x="1545638" y="2066988"/>
            <a:ext cx="3501900" cy="141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41"/>
          <p:cNvCxnSpPr/>
          <p:nvPr/>
        </p:nvCxnSpPr>
        <p:spPr>
          <a:xfrm rot="10800000" flipH="1">
            <a:off x="1584238" y="3489388"/>
            <a:ext cx="3110700" cy="243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/>
          <p:nvPr/>
        </p:nvSpPr>
        <p:spPr>
          <a:xfrm>
            <a:off x="3599698" y="1116375"/>
            <a:ext cx="1944600" cy="1944600"/>
          </a:xfrm>
          <a:prstGeom prst="ellipse">
            <a:avLst/>
          </a:prstGeom>
          <a:noFill/>
          <a:ln w="28575" cap="flat" cmpd="sng">
            <a:solidFill>
              <a:srgbClr val="83E3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2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7503" y="1587657"/>
            <a:ext cx="1418924" cy="10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4"/>
          <p:cNvSpPr txBox="1"/>
          <p:nvPr/>
        </p:nvSpPr>
        <p:spPr>
          <a:xfrm>
            <a:off x="3593550" y="3120970"/>
            <a:ext cx="19569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83E3D9"/>
                </a:solidFill>
                <a:latin typeface="Inter"/>
                <a:ea typeface="Inter"/>
                <a:cs typeface="Inter"/>
                <a:sym typeface="Inter"/>
              </a:rPr>
              <a:t>GitHub Next</a:t>
            </a:r>
            <a:endParaRPr sz="2000" b="1">
              <a:solidFill>
                <a:srgbClr val="83E3D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" name="Google Shape;95;p24"/>
          <p:cNvSpPr txBox="1"/>
          <p:nvPr/>
        </p:nvSpPr>
        <p:spPr>
          <a:xfrm>
            <a:off x="3528299" y="3564300"/>
            <a:ext cx="20874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Researching the future of software development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8B939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githubnext.com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6" name="Google Shape;96;p24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Example relevant </a:t>
            </a:r>
            <a:r>
              <a:rPr lang="en" u="sng">
                <a:solidFill>
                  <a:schemeClr val="hlink"/>
                </a:solidFill>
                <a:hlinkClick r:id="rId3"/>
              </a:rPr>
              <a:t>calculation code</a:t>
            </a:r>
            <a:endParaRPr/>
          </a:p>
        </p:txBody>
      </p:sp>
      <p:sp>
        <p:nvSpPr>
          <p:cNvPr id="257" name="Google Shape;257;p42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" y="1081088"/>
            <a:ext cx="840105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Example relevant </a:t>
            </a:r>
            <a:r>
              <a:rPr lang="en" u="sng">
                <a:solidFill>
                  <a:schemeClr val="hlink"/>
                </a:solidFill>
                <a:hlinkClick r:id="rId3"/>
              </a:rPr>
              <a:t>results</a:t>
            </a:r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Add code + results to the prompt, before the question</a:t>
            </a:r>
            <a:endParaRPr/>
          </a:p>
        </p:txBody>
      </p:sp>
      <p:pic>
        <p:nvPicPr>
          <p:cNvPr id="265" name="Google Shape;265;p43"/>
          <p:cNvPicPr preferRelativeResize="0"/>
          <p:nvPr/>
        </p:nvPicPr>
        <p:blipFill rotWithShape="1">
          <a:blip r:embed="rId4">
            <a:alphaModFix/>
          </a:blip>
          <a:srcRect t="37994" b="24796"/>
          <a:stretch/>
        </p:blipFill>
        <p:spPr>
          <a:xfrm>
            <a:off x="671500" y="1575023"/>
            <a:ext cx="7800975" cy="14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Example </a:t>
            </a:r>
            <a:r>
              <a:rPr lang="en" u="sng">
                <a:solidFill>
                  <a:schemeClr val="hlink"/>
                </a:solidFill>
                <a:hlinkClick r:id="rId3"/>
              </a:rPr>
              <a:t>answer</a:t>
            </a:r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2" name="Google Shape;27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63" y="1800225"/>
            <a:ext cx="814387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762" y="3763399"/>
            <a:ext cx="8551024" cy="76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Google Shape;274;p44"/>
          <p:cNvGrpSpPr/>
          <p:nvPr/>
        </p:nvGrpSpPr>
        <p:grpSpPr>
          <a:xfrm>
            <a:off x="8032074" y="3841088"/>
            <a:ext cx="670989" cy="611562"/>
            <a:chOff x="3802224" y="2008388"/>
            <a:chExt cx="670989" cy="611562"/>
          </a:xfrm>
        </p:grpSpPr>
        <p:sp>
          <p:nvSpPr>
            <p:cNvPr id="275" name="Google Shape;275;p44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76" name="Google Shape;276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7" name="Google Shape;277;p44"/>
          <p:cNvGrpSpPr/>
          <p:nvPr/>
        </p:nvGrpSpPr>
        <p:grpSpPr>
          <a:xfrm>
            <a:off x="1512574" y="4094975"/>
            <a:ext cx="670989" cy="611562"/>
            <a:chOff x="3802224" y="2008388"/>
            <a:chExt cx="670989" cy="611562"/>
          </a:xfrm>
        </p:grpSpPr>
        <p:sp>
          <p:nvSpPr>
            <p:cNvPr id="278" name="Google Shape;278;p44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79" name="Google Shape;279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Effective? </a:t>
            </a:r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6" name="Google Shape;286;p4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9200" y="372225"/>
            <a:ext cx="4907424" cy="45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i="1"/>
              <a:t>Calculation is hard </a:t>
            </a:r>
            <a:r>
              <a:rPr lang="en" sz="1500" i="1"/>
              <a:t>(for AI)</a:t>
            </a:r>
            <a:r>
              <a:rPr lang="en" i="1"/>
              <a:t>. Writing calculation code is (relatively) easy.</a:t>
            </a:r>
            <a:endParaRPr i="1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i="1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i="1"/>
              <a:t>Computation is hard </a:t>
            </a:r>
            <a:r>
              <a:rPr lang="en" sz="1300" i="1"/>
              <a:t>(for AI)</a:t>
            </a:r>
            <a:r>
              <a:rPr lang="en" i="1"/>
              <a:t>. Writing code is (relatively) easy.</a:t>
            </a:r>
            <a:endParaRPr i="1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i="1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i="1"/>
              <a:t>(“Hey AI bro, you need that code after all?”)</a:t>
            </a:r>
            <a:endParaRPr sz="1400"/>
          </a:p>
        </p:txBody>
      </p:sp>
      <p:sp>
        <p:nvSpPr>
          <p:cNvPr id="292" name="Google Shape;292;p46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mantras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 topics</a:t>
            </a:r>
            <a:endParaRPr/>
          </a:p>
        </p:txBody>
      </p:sp>
      <p:sp>
        <p:nvSpPr>
          <p:cNvPr id="298" name="Google Shape;298;p47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It’s not just </a:t>
            </a:r>
            <a:r>
              <a:rPr lang="en" b="1"/>
              <a:t>calc</a:t>
            </a:r>
            <a:r>
              <a:rPr lang="en"/>
              <a:t>, it’s </a:t>
            </a:r>
            <a:r>
              <a:rPr lang="en" b="1"/>
              <a:t>comparisons </a:t>
            </a:r>
            <a:r>
              <a:rPr lang="en"/>
              <a:t>too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b="1"/>
              <a:t>Units of measure</a:t>
            </a:r>
            <a:r>
              <a:rPr lang="en"/>
              <a:t> can be extracted and “tracked”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Self-</a:t>
            </a:r>
            <a:r>
              <a:rPr lang="en" b="1"/>
              <a:t>checks</a:t>
            </a:r>
            <a:r>
              <a:rPr lang="en"/>
              <a:t> 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b="1"/>
              <a:t>Commenting </a:t>
            </a:r>
            <a:r>
              <a:rPr lang="en"/>
              <a:t>your calculations matters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Numeric calculation is the “hello world” of trustworthy systems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/>
              <a:t>Numbers are always “rational”</a:t>
            </a:r>
            <a:endParaRPr b="1"/>
          </a:p>
        </p:txBody>
      </p:sp>
      <p:sp>
        <p:nvSpPr>
          <p:cNvPr id="304" name="Google Shape;304;p48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 txBox="1">
            <a:spLocks noGrp="1"/>
          </p:cNvSpPr>
          <p:nvPr>
            <p:ph type="ctrTitle"/>
          </p:nvPr>
        </p:nvSpPr>
        <p:spPr>
          <a:xfrm>
            <a:off x="756750" y="2256050"/>
            <a:ext cx="6594300" cy="6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INTERLUDE: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CAVEAT EMPTOR!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9"/>
          <p:cNvSpPr txBox="1">
            <a:spLocks noGrp="1"/>
          </p:cNvSpPr>
          <p:nvPr>
            <p:ph type="subTitle" idx="1"/>
          </p:nvPr>
        </p:nvSpPr>
        <p:spPr>
          <a:xfrm>
            <a:off x="756750" y="2912450"/>
            <a:ext cx="6492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The integration of </a:t>
            </a:r>
            <a:r>
              <a:rPr lang="en" b="1"/>
              <a:t>Chat, Data </a:t>
            </a:r>
            <a:r>
              <a:rPr lang="en"/>
              <a:t>and </a:t>
            </a:r>
            <a:r>
              <a:rPr lang="en" b="1"/>
              <a:t>Programming </a:t>
            </a:r>
            <a:r>
              <a:rPr lang="en"/>
              <a:t>is coming very fast. Much faster than I expected even a month ago.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Important: chat is not just one thing:</a:t>
            </a:r>
            <a:endParaRPr/>
          </a:p>
          <a:p>
            <a:pPr marL="457200" lvl="0" indent="-35814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Chat for Entertainment</a:t>
            </a:r>
            <a:endParaRPr/>
          </a:p>
          <a:p>
            <a:pPr marL="457200" lvl="0" indent="-35814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Chat for Search </a:t>
            </a:r>
            <a:endParaRPr/>
          </a:p>
          <a:p>
            <a:pPr marL="457200" lvl="0" indent="-358140" algn="l" rtl="0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b="1"/>
              <a:t>Chat for Analytical Question Answering</a:t>
            </a:r>
            <a:endParaRPr b="1"/>
          </a:p>
          <a:p>
            <a:pPr marL="457200" lvl="0" indent="-358140" algn="l" rtl="0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b="1"/>
              <a:t>Chat for Technical Creation</a:t>
            </a:r>
            <a:endParaRPr b="1"/>
          </a:p>
          <a:p>
            <a:pPr marL="457200" lvl="0" indent="-358140" algn="l" rtl="0">
              <a:spcBef>
                <a:spcPts val="1200"/>
              </a:spcBef>
              <a:spcAft>
                <a:spcPts val="1200"/>
              </a:spcAft>
              <a:buClr>
                <a:srgbClr val="FF0000"/>
              </a:buClr>
              <a:buSzPct val="100000"/>
              <a:buChar char="●"/>
            </a:pPr>
            <a:r>
              <a:rPr lang="en" b="1">
                <a:solidFill>
                  <a:srgbClr val="FF0000"/>
                </a:solidFill>
              </a:rPr>
              <a:t>Chat for Tax Returns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16" name="Google Shape;316;p50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the Future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22" name="Google Shape;322;p51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“Code Interpreter” ChatGPT AddIn</a:t>
            </a:r>
            <a:endParaRPr/>
          </a:p>
        </p:txBody>
      </p:sp>
      <p:pic>
        <p:nvPicPr>
          <p:cNvPr id="323" name="Google Shape;3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900" y="1675649"/>
            <a:ext cx="7575325" cy="20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200" y="1886025"/>
            <a:ext cx="4367675" cy="27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1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5150" y="2470800"/>
            <a:ext cx="2329775" cy="236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 Next?</a:t>
            </a:r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654" b="1"/>
              <a:t>What</a:t>
            </a:r>
            <a:endParaRPr sz="1654" b="1"/>
          </a:p>
          <a:p>
            <a:pPr marL="457200" lvl="0" indent="4572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654" i="1"/>
              <a:t>An applied R&amp;D group attached to GitHub, reports to CEO of GitHub</a:t>
            </a:r>
            <a:endParaRPr sz="1654" i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654" b="1"/>
              <a:t>Mission</a:t>
            </a:r>
            <a:endParaRPr sz="1654" b="1"/>
          </a:p>
          <a:p>
            <a:pPr marL="457200" lvl="0" indent="4572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654" i="1"/>
              <a:t>Transform the practice of software development</a:t>
            </a:r>
            <a:endParaRPr sz="1654" i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654" b="1"/>
              <a:t>Mode of Operation</a:t>
            </a:r>
            <a:endParaRPr sz="1654" b="1"/>
          </a:p>
          <a:p>
            <a:pPr marL="457200" lvl="0" indent="4572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654" b="1" i="1"/>
              <a:t>Build</a:t>
            </a:r>
            <a:r>
              <a:rPr lang="en" sz="1654" i="1"/>
              <a:t>, </a:t>
            </a:r>
            <a:r>
              <a:rPr lang="en" sz="1654" b="1" i="1"/>
              <a:t>Release</a:t>
            </a:r>
            <a:r>
              <a:rPr lang="en" sz="1654" i="1"/>
              <a:t>, </a:t>
            </a:r>
            <a:r>
              <a:rPr lang="en" sz="1654" b="1" i="1"/>
              <a:t>Learn</a:t>
            </a:r>
            <a:r>
              <a:rPr lang="en" sz="1654" i="1"/>
              <a:t>, </a:t>
            </a:r>
            <a:r>
              <a:rPr lang="en" sz="1654" b="1" i="1"/>
              <a:t>Co-operate</a:t>
            </a:r>
            <a:r>
              <a:rPr lang="en" sz="1654" i="1"/>
              <a:t>. </a:t>
            </a:r>
            <a:endParaRPr sz="1654" i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654" b="1"/>
              <a:t>Who</a:t>
            </a:r>
            <a:endParaRPr sz="1654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654" i="1"/>
              <a:t>		~15 applied LLM/ML experts (many ex-Copilot), UX experts, CS experts</a:t>
            </a:r>
            <a:endParaRPr sz="1654" i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654" b="1"/>
              <a:t>Why this is the right way to run innovative applied R&amp;D</a:t>
            </a:r>
            <a:endParaRPr sz="1654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rPr lang="en" sz="1654" i="1"/>
              <a:t>		Operates at the Goldilocks distance!</a:t>
            </a:r>
            <a:endParaRPr sz="1654" i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" name="Google Shape;3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525" y="812175"/>
            <a:ext cx="50482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550" y="2098675"/>
            <a:ext cx="4370875" cy="298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2825" y="1906925"/>
            <a:ext cx="317182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industry is crying out for AI that can be </a:t>
            </a:r>
            <a:r>
              <a:rPr lang="en" b="1" i="1"/>
              <a:t>trusted</a:t>
            </a:r>
            <a:r>
              <a:rPr lang="en"/>
              <a:t>, can be </a:t>
            </a:r>
            <a:r>
              <a:rPr lang="en" b="1" i="1"/>
              <a:t>explained</a:t>
            </a:r>
            <a:r>
              <a:rPr lang="en"/>
              <a:t>, can generate </a:t>
            </a:r>
            <a:r>
              <a:rPr lang="en" b="1" i="1"/>
              <a:t>trustworthy</a:t>
            </a:r>
            <a:r>
              <a:rPr lang="en"/>
              <a:t>, </a:t>
            </a:r>
            <a:r>
              <a:rPr lang="en" b="1" i="1"/>
              <a:t>recognisable</a:t>
            </a:r>
            <a:r>
              <a:rPr lang="en"/>
              <a:t>, </a:t>
            </a:r>
            <a:r>
              <a:rPr lang="en" b="1" i="1"/>
              <a:t>analyzable </a:t>
            </a:r>
            <a:r>
              <a:rPr lang="en"/>
              <a:t>artifacts like </a:t>
            </a:r>
            <a:r>
              <a:rPr lang="en" b="1" i="1"/>
              <a:t>spreadsheets </a:t>
            </a:r>
            <a:r>
              <a:rPr lang="en"/>
              <a:t>and </a:t>
            </a:r>
            <a:r>
              <a:rPr lang="en" b="1" i="1"/>
              <a:t>notebooks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27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By generating calculation code, we have a stepping stone to this.</a:t>
            </a:r>
            <a:endParaRPr/>
          </a:p>
        </p:txBody>
      </p:sp>
      <p:sp>
        <p:nvSpPr>
          <p:cNvPr id="339" name="Google Shape;339;p53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Truly Needed for Trustworthy Chat?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This category of technique can be applied to </a:t>
            </a:r>
            <a:r>
              <a:rPr lang="en" b="1"/>
              <a:t>any language</a:t>
            </a:r>
            <a:r>
              <a:rPr lang="en"/>
              <a:t>, </a:t>
            </a:r>
            <a:r>
              <a:rPr lang="en" b="1"/>
              <a:t>computational logic</a:t>
            </a:r>
            <a:r>
              <a:rPr lang="en"/>
              <a:t>, </a:t>
            </a:r>
            <a:r>
              <a:rPr lang="en" b="1"/>
              <a:t>DSL, query language,</a:t>
            </a:r>
            <a:r>
              <a:rPr lang="en"/>
              <a:t> </a:t>
            </a:r>
            <a:r>
              <a:rPr lang="en" b="1"/>
              <a:t>library</a:t>
            </a:r>
            <a:r>
              <a:rPr lang="en"/>
              <a:t>, </a:t>
            </a:r>
            <a:r>
              <a:rPr lang="en" b="1"/>
              <a:t>service</a:t>
            </a:r>
            <a:r>
              <a:rPr lang="en"/>
              <a:t> or </a:t>
            </a:r>
            <a:r>
              <a:rPr lang="en" b="1"/>
              <a:t>computational capability</a:t>
            </a:r>
            <a:r>
              <a:rPr lang="en"/>
              <a:t>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outputs can be </a:t>
            </a:r>
            <a:r>
              <a:rPr lang="en" b="1"/>
              <a:t>answers</a:t>
            </a:r>
            <a:r>
              <a:rPr lang="en"/>
              <a:t>, </a:t>
            </a:r>
            <a:r>
              <a:rPr lang="en" b="1"/>
              <a:t>code</a:t>
            </a:r>
            <a:r>
              <a:rPr lang="en"/>
              <a:t>, </a:t>
            </a:r>
            <a:r>
              <a:rPr lang="en" b="1"/>
              <a:t>notebooks</a:t>
            </a:r>
            <a:r>
              <a:rPr lang="en"/>
              <a:t>, </a:t>
            </a:r>
            <a:r>
              <a:rPr lang="en" b="1"/>
              <a:t>proofs</a:t>
            </a:r>
            <a:r>
              <a:rPr lang="en"/>
              <a:t>, </a:t>
            </a:r>
            <a:r>
              <a:rPr lang="en" b="1"/>
              <a:t>spreadsheets</a:t>
            </a:r>
            <a:r>
              <a:rPr lang="en"/>
              <a:t>, </a:t>
            </a:r>
            <a:r>
              <a:rPr lang="en" b="1"/>
              <a:t>projects</a:t>
            </a:r>
            <a:r>
              <a:rPr lang="en"/>
              <a:t>, </a:t>
            </a:r>
            <a:r>
              <a:rPr lang="en" b="1"/>
              <a:t>tests</a:t>
            </a:r>
            <a:r>
              <a:rPr lang="en"/>
              <a:t>, </a:t>
            </a:r>
            <a:r>
              <a:rPr lang="en" b="1"/>
              <a:t>documentation. And tax returns.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45" name="Google Shape;345;p54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Good News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step of an LLM can introduce hallucination.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Example: </a:t>
            </a:r>
            <a:r>
              <a:rPr lang="en" b="1"/>
              <a:t>hallucinated numbers in calculation code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51" name="Google Shape;351;p55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Devil is in the Detail</a:t>
            </a:r>
            <a:endParaRPr/>
          </a:p>
        </p:txBody>
      </p:sp>
      <p:pic>
        <p:nvPicPr>
          <p:cNvPr id="352" name="Google Shape;3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100" y="2571750"/>
            <a:ext cx="4378375" cy="24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6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6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59" name="Google Shape;3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63" y="985838"/>
            <a:ext cx="8372475" cy="3171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56"/>
          <p:cNvGrpSpPr/>
          <p:nvPr/>
        </p:nvGrpSpPr>
        <p:grpSpPr>
          <a:xfrm>
            <a:off x="4666303" y="1317084"/>
            <a:ext cx="351598" cy="402775"/>
            <a:chOff x="3802224" y="2008388"/>
            <a:chExt cx="670989" cy="611562"/>
          </a:xfrm>
        </p:grpSpPr>
        <p:sp>
          <p:nvSpPr>
            <p:cNvPr id="361" name="Google Shape;361;p56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2" name="Google Shape;362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" name="Google Shape;363;p56"/>
          <p:cNvGrpSpPr/>
          <p:nvPr/>
        </p:nvGrpSpPr>
        <p:grpSpPr>
          <a:xfrm>
            <a:off x="5205078" y="1567446"/>
            <a:ext cx="351598" cy="402775"/>
            <a:chOff x="3802224" y="2008388"/>
            <a:chExt cx="670989" cy="611562"/>
          </a:xfrm>
        </p:grpSpPr>
        <p:sp>
          <p:nvSpPr>
            <p:cNvPr id="364" name="Google Shape;364;p56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5" name="Google Shape;365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6" name="Google Shape;366;p56"/>
          <p:cNvGrpSpPr/>
          <p:nvPr/>
        </p:nvGrpSpPr>
        <p:grpSpPr>
          <a:xfrm>
            <a:off x="6005703" y="1545259"/>
            <a:ext cx="351598" cy="402775"/>
            <a:chOff x="3802224" y="2008388"/>
            <a:chExt cx="670989" cy="611562"/>
          </a:xfrm>
        </p:grpSpPr>
        <p:sp>
          <p:nvSpPr>
            <p:cNvPr id="367" name="Google Shape;367;p56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8" name="Google Shape;368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9" name="Google Shape;369;p56"/>
          <p:cNvGrpSpPr/>
          <p:nvPr/>
        </p:nvGrpSpPr>
        <p:grpSpPr>
          <a:xfrm>
            <a:off x="5870403" y="2124534"/>
            <a:ext cx="351598" cy="402775"/>
            <a:chOff x="3802224" y="2008388"/>
            <a:chExt cx="670989" cy="611562"/>
          </a:xfrm>
        </p:grpSpPr>
        <p:sp>
          <p:nvSpPr>
            <p:cNvPr id="370" name="Google Shape;370;p56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71" name="Google Shape;371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2" name="Google Shape;372;p56"/>
          <p:cNvGrpSpPr/>
          <p:nvPr/>
        </p:nvGrpSpPr>
        <p:grpSpPr>
          <a:xfrm>
            <a:off x="4314703" y="2370359"/>
            <a:ext cx="351598" cy="402775"/>
            <a:chOff x="3802224" y="2008388"/>
            <a:chExt cx="670989" cy="611562"/>
          </a:xfrm>
        </p:grpSpPr>
        <p:sp>
          <p:nvSpPr>
            <p:cNvPr id="373" name="Google Shape;373;p56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74" name="Google Shape;374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5" name="Google Shape;375;p56"/>
          <p:cNvGrpSpPr/>
          <p:nvPr/>
        </p:nvGrpSpPr>
        <p:grpSpPr>
          <a:xfrm>
            <a:off x="5092553" y="2301046"/>
            <a:ext cx="351598" cy="402775"/>
            <a:chOff x="3802224" y="2008388"/>
            <a:chExt cx="670989" cy="611562"/>
          </a:xfrm>
        </p:grpSpPr>
        <p:sp>
          <p:nvSpPr>
            <p:cNvPr id="376" name="Google Shape;376;p56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77" name="Google Shape;377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8" name="Google Shape;378;p56"/>
          <p:cNvGrpSpPr/>
          <p:nvPr/>
        </p:nvGrpSpPr>
        <p:grpSpPr>
          <a:xfrm>
            <a:off x="6840753" y="2427421"/>
            <a:ext cx="351598" cy="402775"/>
            <a:chOff x="3802224" y="2008388"/>
            <a:chExt cx="670989" cy="611562"/>
          </a:xfrm>
        </p:grpSpPr>
        <p:sp>
          <p:nvSpPr>
            <p:cNvPr id="379" name="Google Shape;379;p56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80" name="Google Shape;380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1" name="Google Shape;381;p56"/>
          <p:cNvGrpSpPr/>
          <p:nvPr/>
        </p:nvGrpSpPr>
        <p:grpSpPr>
          <a:xfrm>
            <a:off x="7305603" y="3106596"/>
            <a:ext cx="351598" cy="402775"/>
            <a:chOff x="3802224" y="2008388"/>
            <a:chExt cx="670989" cy="611562"/>
          </a:xfrm>
        </p:grpSpPr>
        <p:sp>
          <p:nvSpPr>
            <p:cNvPr id="382" name="Google Shape;382;p56"/>
            <p:cNvSpPr/>
            <p:nvPr/>
          </p:nvSpPr>
          <p:spPr>
            <a:xfrm>
              <a:off x="3886750" y="2008388"/>
              <a:ext cx="552600" cy="51900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83" name="Google Shape;383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02224" y="2047250"/>
              <a:ext cx="670989" cy="572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Hardened, reliable, trustworthy calculation/reasoning systems are </a:t>
            </a:r>
            <a:r>
              <a:rPr lang="en" b="1"/>
              <a:t>utterly critical </a:t>
            </a:r>
            <a:endParaRPr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Proof, evidence, reasoning, explanation, audit, provenance and blame are critical</a:t>
            </a:r>
            <a:r>
              <a:rPr lang="en" b="1"/>
              <a:t> </a:t>
            </a:r>
            <a:r>
              <a:rPr lang="en"/>
              <a:t>in trust domains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 this world, code is much more ephemeral</a:t>
            </a:r>
            <a:endParaRPr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What is “correct” code? </a:t>
            </a:r>
            <a:endParaRPr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What is “evidence” that the chosen code or query is correct? </a:t>
            </a:r>
            <a:endParaRPr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What hard engines help give establish trust and confidence?</a:t>
            </a:r>
            <a:endParaRPr/>
          </a:p>
          <a:p>
            <a:pPr marL="914400" lvl="1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○"/>
            </a:pPr>
            <a:r>
              <a:rPr lang="en"/>
              <a:t>What assumptions have been made?</a:t>
            </a:r>
            <a:endParaRPr/>
          </a:p>
        </p:txBody>
      </p:sp>
      <p:sp>
        <p:nvSpPr>
          <p:cNvPr id="389" name="Google Shape;389;p57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for Today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738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Part 2 - Summaries in GitHub</a:t>
            </a:r>
            <a:endParaRPr sz="3600"/>
          </a:p>
        </p:txBody>
      </p:sp>
      <p:sp>
        <p:nvSpPr>
          <p:cNvPr id="395" name="Google Shape;395;p58"/>
          <p:cNvSpPr txBox="1"/>
          <p:nvPr/>
        </p:nvSpPr>
        <p:spPr>
          <a:xfrm>
            <a:off x="1980375" y="3786325"/>
            <a:ext cx="6885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githubnext.com/projects/copilot-for-pull-requests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9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654"/>
              <a:t>We are headed to a world where </a:t>
            </a:r>
            <a:r>
              <a:rPr lang="en" sz="1654" b="1"/>
              <a:t>most text associated with repos </a:t>
            </a:r>
            <a:r>
              <a:rPr lang="en" sz="1654"/>
              <a:t>is </a:t>
            </a:r>
            <a:r>
              <a:rPr lang="en" sz="1654" b="1"/>
              <a:t>emergent </a:t>
            </a:r>
            <a:r>
              <a:rPr lang="en" sz="1654"/>
              <a:t>and </a:t>
            </a:r>
            <a:r>
              <a:rPr lang="en" sz="1654" b="1"/>
              <a:t>automatic.  </a:t>
            </a:r>
            <a:endParaRPr sz="1654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654" b="1"/>
              <a:t>		Content  ⇒  Search 			Content  ⇒  Text</a:t>
            </a:r>
            <a:endParaRPr sz="1654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654"/>
              <a:t>Uses:</a:t>
            </a:r>
            <a:endParaRPr sz="1654"/>
          </a:p>
          <a:p>
            <a:pPr marL="457200" lvl="0" indent="-33369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55"/>
              <a:buChar char="●"/>
            </a:pPr>
            <a:r>
              <a:rPr lang="en" sz="1654"/>
              <a:t>Abstracts, keywords, descriptions		= for comprehension</a:t>
            </a:r>
            <a:endParaRPr sz="1654"/>
          </a:p>
          <a:p>
            <a:pPr marL="457200" lvl="0" indent="-33369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5"/>
              <a:buChar char="●"/>
            </a:pPr>
            <a:r>
              <a:rPr lang="en" sz="1654"/>
              <a:t>Table of contents 						= for navigation</a:t>
            </a:r>
            <a:endParaRPr sz="1654"/>
          </a:p>
          <a:p>
            <a:pPr marL="457200" lvl="0" indent="-33369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5"/>
              <a:buChar char="●"/>
            </a:pPr>
            <a:r>
              <a:rPr lang="en" sz="1654"/>
              <a:t>Documentation, walkthroughs			= for explanation</a:t>
            </a:r>
            <a:endParaRPr sz="1654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654"/>
              <a:t>Use cases:</a:t>
            </a:r>
            <a:endParaRPr sz="1654"/>
          </a:p>
          <a:p>
            <a:pPr marL="457200" lvl="0" indent="-33369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55"/>
              <a:buChar char="●"/>
            </a:pPr>
            <a:r>
              <a:rPr lang="en" sz="1654"/>
              <a:t>Tool-tips									Infopanel content</a:t>
            </a:r>
            <a:endParaRPr sz="1654"/>
          </a:p>
          <a:p>
            <a:pPr marL="457200" lvl="0" indent="-33369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5"/>
              <a:buChar char="●"/>
            </a:pPr>
            <a:r>
              <a:rPr lang="en" sz="1654"/>
              <a:t>Seeding human-authored descriptions		Search</a:t>
            </a:r>
            <a:endParaRPr sz="1654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54"/>
              <a:t>Esp. when </a:t>
            </a:r>
            <a:r>
              <a:rPr lang="en" sz="1654" b="1"/>
              <a:t>unfamiliar </a:t>
            </a:r>
            <a:r>
              <a:rPr lang="en" sz="1654"/>
              <a:t>with content, </a:t>
            </a:r>
            <a:r>
              <a:rPr lang="en" sz="1654" b="1"/>
              <a:t>pressed for time</a:t>
            </a:r>
            <a:r>
              <a:rPr lang="en" sz="1654"/>
              <a:t>, or </a:t>
            </a:r>
            <a:r>
              <a:rPr lang="en" sz="1654" b="1"/>
              <a:t>small-factor devices</a:t>
            </a:r>
            <a:endParaRPr sz="1654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54"/>
          </a:p>
        </p:txBody>
      </p:sp>
      <p:sp>
        <p:nvSpPr>
          <p:cNvPr id="401" name="Google Shape;401;p59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/>
              <a:t>Summarization: Rationale</a:t>
            </a:r>
            <a:endParaRPr sz="262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0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Example – PR  Summary</a:t>
            </a:r>
            <a:endParaRPr/>
          </a:p>
        </p:txBody>
      </p:sp>
      <p:sp>
        <p:nvSpPr>
          <p:cNvPr id="407" name="Google Shape;407;p60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200" b="1"/>
              <a:t>./prbot describe https://github.com/githubnext/prbot/pull/565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</a:pPr>
            <a:endParaRPr sz="1200" b="1"/>
          </a:p>
        </p:txBody>
      </p:sp>
      <p:pic>
        <p:nvPicPr>
          <p:cNvPr id="408" name="Google Shape;408;p60"/>
          <p:cNvPicPr preferRelativeResize="0"/>
          <p:nvPr/>
        </p:nvPicPr>
        <p:blipFill rotWithShape="1">
          <a:blip r:embed="rId3">
            <a:alphaModFix/>
          </a:blip>
          <a:srcRect t="7460" b="61086"/>
          <a:stretch/>
        </p:blipFill>
        <p:spPr>
          <a:xfrm>
            <a:off x="318050" y="1669375"/>
            <a:ext cx="8610450" cy="15186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1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61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15" name="Google Shape;4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875" y="400400"/>
            <a:ext cx="4820100" cy="324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Released March 23!</a:t>
            </a:r>
            <a:endParaRPr/>
          </a:p>
        </p:txBody>
      </p:sp>
      <p:pic>
        <p:nvPicPr>
          <p:cNvPr id="109" name="Google Shape;109;p2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425" y="963400"/>
            <a:ext cx="6138575" cy="406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6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2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62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22" name="Google Shape;42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876" y="400400"/>
            <a:ext cx="4580075" cy="443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3"/>
          <p:cNvSpPr/>
          <p:nvPr/>
        </p:nvSpPr>
        <p:spPr>
          <a:xfrm>
            <a:off x="3771675" y="940525"/>
            <a:ext cx="1600800" cy="5253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Overall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28" name="Google Shape;428;p63"/>
          <p:cNvSpPr/>
          <p:nvPr/>
        </p:nvSpPr>
        <p:spPr>
          <a:xfrm>
            <a:off x="1765288" y="1846925"/>
            <a:ext cx="1600800" cy="525300"/>
          </a:xfrm>
          <a:prstGeom prst="rect">
            <a:avLst/>
          </a:prstGeom>
          <a:solidFill>
            <a:srgbClr val="0B71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Files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29" name="Google Shape;429;p63"/>
          <p:cNvSpPr/>
          <p:nvPr/>
        </p:nvSpPr>
        <p:spPr>
          <a:xfrm>
            <a:off x="5777875" y="1846925"/>
            <a:ext cx="1600800" cy="525300"/>
          </a:xfrm>
          <a:prstGeom prst="rect">
            <a:avLst/>
          </a:prstGeom>
          <a:solidFill>
            <a:srgbClr val="0B71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ΔFiles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30" name="Google Shape;430;p63"/>
          <p:cNvSpPr/>
          <p:nvPr/>
        </p:nvSpPr>
        <p:spPr>
          <a:xfrm>
            <a:off x="6654526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31" name="Google Shape;431;p63"/>
          <p:cNvSpPr/>
          <p:nvPr/>
        </p:nvSpPr>
        <p:spPr>
          <a:xfrm>
            <a:off x="4901264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32" name="Google Shape;432;p63"/>
          <p:cNvSpPr/>
          <p:nvPr/>
        </p:nvSpPr>
        <p:spPr>
          <a:xfrm>
            <a:off x="2641939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33" name="Google Shape;433;p63"/>
          <p:cNvSpPr/>
          <p:nvPr/>
        </p:nvSpPr>
        <p:spPr>
          <a:xfrm>
            <a:off x="888702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</a:t>
            </a:r>
            <a:endParaRPr sz="2300">
              <a:solidFill>
                <a:srgbClr val="FFFFFF"/>
              </a:solidFill>
            </a:endParaRPr>
          </a:p>
        </p:txBody>
      </p:sp>
      <p:cxnSp>
        <p:nvCxnSpPr>
          <p:cNvPr id="434" name="Google Shape;434;p63"/>
          <p:cNvCxnSpPr>
            <a:stCxn id="427" idx="2"/>
            <a:endCxn id="429" idx="0"/>
          </p:cNvCxnSpPr>
          <p:nvPr/>
        </p:nvCxnSpPr>
        <p:spPr>
          <a:xfrm rot="-5400000" flipH="1">
            <a:off x="5384625" y="653275"/>
            <a:ext cx="381000" cy="20061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5" name="Google Shape;435;p63"/>
          <p:cNvCxnSpPr>
            <a:stCxn id="428" idx="0"/>
            <a:endCxn id="427" idx="2"/>
          </p:cNvCxnSpPr>
          <p:nvPr/>
        </p:nvCxnSpPr>
        <p:spPr>
          <a:xfrm rot="-5400000">
            <a:off x="3378388" y="653225"/>
            <a:ext cx="381000" cy="20064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6" name="Google Shape;436;p63"/>
          <p:cNvCxnSpPr>
            <a:stCxn id="428" idx="2"/>
            <a:endCxn id="432" idx="0"/>
          </p:cNvCxnSpPr>
          <p:nvPr/>
        </p:nvCxnSpPr>
        <p:spPr>
          <a:xfrm rot="-5400000" flipH="1">
            <a:off x="2808988" y="2128925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7" name="Google Shape;437;p63"/>
          <p:cNvCxnSpPr>
            <a:stCxn id="433" idx="0"/>
            <a:endCxn id="428" idx="2"/>
          </p:cNvCxnSpPr>
          <p:nvPr/>
        </p:nvCxnSpPr>
        <p:spPr>
          <a:xfrm rot="-5400000">
            <a:off x="1932402" y="2129000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8" name="Google Shape;438;p63"/>
          <p:cNvCxnSpPr>
            <a:stCxn id="429" idx="2"/>
            <a:endCxn id="430" idx="0"/>
          </p:cNvCxnSpPr>
          <p:nvPr/>
        </p:nvCxnSpPr>
        <p:spPr>
          <a:xfrm rot="-5400000" flipH="1">
            <a:off x="6821575" y="2128925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9" name="Google Shape;439;p63"/>
          <p:cNvCxnSpPr>
            <a:stCxn id="431" idx="0"/>
            <a:endCxn id="429" idx="2"/>
          </p:cNvCxnSpPr>
          <p:nvPr/>
        </p:nvCxnSpPr>
        <p:spPr>
          <a:xfrm rot="-5400000">
            <a:off x="5944964" y="2129000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0" name="Google Shape;440;p63"/>
          <p:cNvSpPr/>
          <p:nvPr/>
        </p:nvSpPr>
        <p:spPr>
          <a:xfrm>
            <a:off x="5506049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ΔSnippet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41" name="Google Shape;441;p63"/>
          <p:cNvSpPr/>
          <p:nvPr/>
        </p:nvSpPr>
        <p:spPr>
          <a:xfrm>
            <a:off x="3771559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ΔSnippet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42" name="Google Shape;442;p63"/>
          <p:cNvSpPr/>
          <p:nvPr/>
        </p:nvSpPr>
        <p:spPr>
          <a:xfrm>
            <a:off x="2037101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ΔSnippet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43" name="Google Shape;443;p63"/>
          <p:cNvSpPr/>
          <p:nvPr/>
        </p:nvSpPr>
        <p:spPr>
          <a:xfrm>
            <a:off x="302677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Snippet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44" name="Google Shape;444;p63"/>
          <p:cNvSpPr/>
          <p:nvPr/>
        </p:nvSpPr>
        <p:spPr>
          <a:xfrm>
            <a:off x="7240552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ΔSnippet</a:t>
            </a:r>
            <a:endParaRPr sz="2300">
              <a:solidFill>
                <a:srgbClr val="FFFFFF"/>
              </a:solidFill>
            </a:endParaRPr>
          </a:p>
        </p:txBody>
      </p:sp>
      <p:cxnSp>
        <p:nvCxnSpPr>
          <p:cNvPr id="445" name="Google Shape;445;p63"/>
          <p:cNvCxnSpPr>
            <a:stCxn id="443" idx="0"/>
            <a:endCxn id="433" idx="2"/>
          </p:cNvCxnSpPr>
          <p:nvPr/>
        </p:nvCxnSpPr>
        <p:spPr>
          <a:xfrm rot="-5400000">
            <a:off x="1201027" y="3189725"/>
            <a:ext cx="390000" cy="5859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6" name="Google Shape;446;p63"/>
          <p:cNvCxnSpPr>
            <a:stCxn id="442" idx="0"/>
            <a:endCxn id="433" idx="2"/>
          </p:cNvCxnSpPr>
          <p:nvPr/>
        </p:nvCxnSpPr>
        <p:spPr>
          <a:xfrm rot="5400000" flipH="1">
            <a:off x="2068301" y="2908475"/>
            <a:ext cx="390000" cy="11484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7" name="Google Shape;447;p63"/>
          <p:cNvCxnSpPr>
            <a:stCxn id="441" idx="0"/>
            <a:endCxn id="431" idx="2"/>
          </p:cNvCxnSpPr>
          <p:nvPr/>
        </p:nvCxnSpPr>
        <p:spPr>
          <a:xfrm rot="-5400000">
            <a:off x="4941859" y="2917775"/>
            <a:ext cx="390000" cy="11298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8" name="Google Shape;448;p63"/>
          <p:cNvCxnSpPr>
            <a:stCxn id="440" idx="0"/>
            <a:endCxn id="431" idx="2"/>
          </p:cNvCxnSpPr>
          <p:nvPr/>
        </p:nvCxnSpPr>
        <p:spPr>
          <a:xfrm rot="5400000" flipH="1">
            <a:off x="5809049" y="3180275"/>
            <a:ext cx="390000" cy="6048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9" name="Google Shape;449;p63"/>
          <p:cNvCxnSpPr>
            <a:stCxn id="444" idx="0"/>
            <a:endCxn id="431" idx="2"/>
          </p:cNvCxnSpPr>
          <p:nvPr/>
        </p:nvCxnSpPr>
        <p:spPr>
          <a:xfrm rot="5400000" flipH="1">
            <a:off x="6676252" y="2312975"/>
            <a:ext cx="390000" cy="23394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0" name="Google Shape;450;p63"/>
          <p:cNvSpPr/>
          <p:nvPr/>
        </p:nvSpPr>
        <p:spPr>
          <a:xfrm>
            <a:off x="115325" y="3505150"/>
            <a:ext cx="5390700" cy="871200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63"/>
          <p:cNvSpPr/>
          <p:nvPr/>
        </p:nvSpPr>
        <p:spPr>
          <a:xfrm>
            <a:off x="5539900" y="820975"/>
            <a:ext cx="766500" cy="30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63"/>
          <p:cNvSpPr/>
          <p:nvPr/>
        </p:nvSpPr>
        <p:spPr>
          <a:xfrm>
            <a:off x="6654525" y="712975"/>
            <a:ext cx="1600800" cy="5253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outputs</a:t>
            </a:r>
            <a:endParaRPr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4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Prompts</a:t>
            </a:r>
            <a:endParaRPr/>
          </a:p>
        </p:txBody>
      </p:sp>
      <p:sp>
        <p:nvSpPr>
          <p:cNvPr id="458" name="Google Shape;458;p64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Δ</a:t>
            </a:r>
            <a:r>
              <a:rPr lang="en" u="sng">
                <a:solidFill>
                  <a:schemeClr val="hlink"/>
                </a:solidFill>
                <a:hlinkClick r:id="rId3"/>
              </a:rPr>
              <a:t>Snippet</a:t>
            </a:r>
            <a:r>
              <a:rPr lang="en" u="sng">
                <a:solidFill>
                  <a:schemeClr val="hlink"/>
                </a:solidFill>
                <a:hlinkClick r:id="rId3"/>
              </a:rPr>
              <a:t>(s) →  summary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Δ</a:t>
            </a:r>
            <a:r>
              <a:rPr lang="en" u="sng">
                <a:solidFill>
                  <a:schemeClr val="hlink"/>
                </a:solidFill>
                <a:hlinkClick r:id="rId4"/>
              </a:rPr>
              <a:t>Repository → walkthrough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5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Hallucinations?</a:t>
            </a:r>
            <a:endParaRPr/>
          </a:p>
        </p:txBody>
      </p:sp>
      <p:sp>
        <p:nvSpPr>
          <p:cNvPr id="464" name="Google Shape;464;p65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65" name="Google Shape;4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448" y="1042525"/>
            <a:ext cx="3869625" cy="348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6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Hallucination Reduction in Summarization</a:t>
            </a:r>
            <a:endParaRPr/>
          </a:p>
        </p:txBody>
      </p:sp>
      <p:sp>
        <p:nvSpPr>
          <p:cNvPr id="471" name="Google Shape;471;p66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Label all changes with “locators” for evidence </a:t>
            </a:r>
            <a:endParaRPr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Requiring locators forces LLM to “ground” its text</a:t>
            </a:r>
            <a:endParaRPr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Any change description without evidence is </a:t>
            </a:r>
            <a:r>
              <a:rPr lang="en" b="1"/>
              <a:t>thrown away</a:t>
            </a:r>
            <a:endParaRPr b="1"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Locators provide hyperlinks back to source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Small solitary changes hallucinate the most</a:t>
            </a:r>
            <a:endParaRPr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Pack changes together</a:t>
            </a:r>
            <a:endParaRPr/>
          </a:p>
          <a:p>
            <a:pPr marL="914400" lvl="1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○"/>
            </a:pPr>
            <a:r>
              <a:rPr lang="en"/>
              <a:t>Don’t ask for long descriptions of small changes</a:t>
            </a:r>
            <a:endParaRPr/>
          </a:p>
        </p:txBody>
      </p:sp>
      <p:pic>
        <p:nvPicPr>
          <p:cNvPr id="472" name="Google Shape;47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226" y="0"/>
            <a:ext cx="1234775" cy="11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7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bit of fun - AI Poetry for PRs </a:t>
            </a:r>
            <a:endParaRPr/>
          </a:p>
        </p:txBody>
      </p:sp>
      <p:sp>
        <p:nvSpPr>
          <p:cNvPr id="478" name="Google Shape;478;p67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79" name="Google Shape;479;p67"/>
          <p:cNvSpPr txBox="1"/>
          <p:nvPr/>
        </p:nvSpPr>
        <p:spPr>
          <a:xfrm>
            <a:off x="1042475" y="3022575"/>
            <a:ext cx="4331400" cy="161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 marR="152400" lvl="0" indent="0" algn="l" rtl="0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i="1">
                <a:solidFill>
                  <a:srgbClr val="1D1C1D"/>
                </a:solidFill>
                <a:highlight>
                  <a:srgbClr val="FFFFFF"/>
                </a:highlight>
              </a:rPr>
              <a:t>We unleash the prbot, the beast of AI</a:t>
            </a:r>
            <a:endParaRPr sz="1350" i="1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marL="152400" marR="152400" lvl="0" indent="0" algn="l" rtl="0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i="1">
                <a:solidFill>
                  <a:srgbClr val="1D1C1D"/>
                </a:solidFill>
                <a:highlight>
                  <a:srgbClr val="FFFFFF"/>
                </a:highlight>
              </a:rPr>
              <a:t>We measure its power, its skill and its price</a:t>
            </a:r>
            <a:endParaRPr sz="1350" i="1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marL="152400" marR="152400" lvl="0" indent="0" algn="l" rtl="0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i="1">
                <a:solidFill>
                  <a:srgbClr val="1D1C1D"/>
                </a:solidFill>
                <a:highlight>
                  <a:srgbClr val="FFFFFF"/>
                </a:highlight>
              </a:rPr>
              <a:t>We refine its language, its summaries and scores</a:t>
            </a:r>
            <a:endParaRPr sz="1350" i="1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marL="152400" marR="152400" lvl="0" indent="0" algn="l" rtl="0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i="1">
                <a:solidFill>
                  <a:srgbClr val="1D1C1D"/>
                </a:solidFill>
                <a:highlight>
                  <a:srgbClr val="FFFFFF"/>
                </a:highlight>
              </a:rPr>
              <a:t>We challenge the baseline, the human and the norms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80" name="Google Shape;48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451" y="2385625"/>
            <a:ext cx="1845724" cy="1845724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7"/>
          <p:cNvSpPr txBox="1"/>
          <p:nvPr/>
        </p:nvSpPr>
        <p:spPr>
          <a:xfrm>
            <a:off x="112425" y="789475"/>
            <a:ext cx="5658000" cy="161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 marR="152400" lvl="0" indent="0" algn="l" rtl="0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i="1">
                <a:solidFill>
                  <a:srgbClr val="1D1C1D"/>
                </a:solidFill>
                <a:highlight>
                  <a:srgbClr val="FFFFFF"/>
                </a:highlight>
              </a:rPr>
              <a:t>Oh, we're the crew who code the bot, and we're the best you'll ever see</a:t>
            </a:r>
            <a:endParaRPr sz="1350" i="1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marL="152400" marR="152400" lvl="0" indent="0" algn="l" rtl="0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i="1">
                <a:solidFill>
                  <a:srgbClr val="1D1C1D"/>
                </a:solidFill>
                <a:highlight>
                  <a:srgbClr val="FFFFFF"/>
                </a:highlight>
              </a:rPr>
              <a:t>We review the changes in the files, with a </a:t>
            </a:r>
            <a:r>
              <a:rPr lang="en" sz="1100" i="1">
                <a:solidFill>
                  <a:srgbClr val="18803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fileIndex</a:t>
            </a:r>
            <a:r>
              <a:rPr lang="en" sz="1350" i="1">
                <a:solidFill>
                  <a:srgbClr val="1D1C1D"/>
                </a:solidFill>
                <a:highlight>
                  <a:srgbClr val="FFFFFF"/>
                </a:highlight>
              </a:rPr>
              <a:t> for each</a:t>
            </a:r>
            <a:endParaRPr sz="1350" i="1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marL="152400" marR="152400" lvl="0" indent="0" algn="l" rtl="0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i="1">
                <a:solidFill>
                  <a:srgbClr val="1D1C1D"/>
                </a:solidFill>
                <a:highlight>
                  <a:srgbClr val="FFFFFF"/>
                </a:highlight>
              </a:rPr>
              <a:t>We heave and ho and pull the rope, and make the locators neat</a:t>
            </a:r>
            <a:endParaRPr sz="1350" i="1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marL="152400" marR="152400" lvl="0" indent="0" algn="l" rtl="0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i="1">
                <a:solidFill>
                  <a:srgbClr val="1D1C1D"/>
                </a:solidFill>
                <a:highlight>
                  <a:srgbClr val="FFFFFF"/>
                </a:highlight>
              </a:rPr>
              <a:t>We're the crew who code the bot, and we're the pride of the fleet</a:t>
            </a:r>
            <a:endParaRPr sz="1350" i="1">
              <a:solidFill>
                <a:srgbClr val="1D1C1D"/>
              </a:solidFill>
              <a:highlight>
                <a:srgbClr val="FFFFFF"/>
              </a:highlight>
            </a:endParaRPr>
          </a:p>
        </p:txBody>
      </p:sp>
      <p:sp>
        <p:nvSpPr>
          <p:cNvPr id="482" name="Google Shape;482;p67"/>
          <p:cNvSpPr txBox="1"/>
          <p:nvPr/>
        </p:nvSpPr>
        <p:spPr>
          <a:xfrm>
            <a:off x="6139625" y="1086550"/>
            <a:ext cx="2899200" cy="100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 marR="152400" lvl="0" indent="0" algn="l" rtl="0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i="1">
                <a:solidFill>
                  <a:srgbClr val="1D1C1D"/>
                </a:solidFill>
              </a:rPr>
              <a:t>Command line </a:t>
            </a:r>
            <a:r>
              <a:rPr lang="en" sz="1100" b="1" i="1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prbot-engine</a:t>
            </a:r>
            <a:endParaRPr sz="1100" b="1" i="1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52400" marR="152400" lvl="0" indent="0" algn="l" rtl="0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i="1">
                <a:solidFill>
                  <a:srgbClr val="1D1C1D"/>
                </a:solidFill>
              </a:rPr>
              <a:t>Added for automation ease</a:t>
            </a:r>
            <a:endParaRPr sz="1350" i="1">
              <a:solidFill>
                <a:srgbClr val="1D1C1D"/>
              </a:solidFill>
            </a:endParaRPr>
          </a:p>
          <a:p>
            <a:pPr marL="152400" marR="152400" lvl="0" indent="0" algn="l" rtl="0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i="1">
                <a:solidFill>
                  <a:srgbClr val="1D1C1D"/>
                </a:solidFill>
              </a:rPr>
              <a:t>Springtime coding bliss </a:t>
            </a:r>
            <a:r>
              <a:rPr lang="en" sz="1100" b="1" i="1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#!</a:t>
            </a:r>
            <a:endParaRPr sz="1350" b="1" i="1">
              <a:solidFill>
                <a:srgbClr val="1D1C1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8"/>
          <p:cNvSpPr txBox="1">
            <a:spLocks noGrp="1"/>
          </p:cNvSpPr>
          <p:nvPr>
            <p:ph type="ctrTitle"/>
          </p:nvPr>
        </p:nvSpPr>
        <p:spPr>
          <a:xfrm>
            <a:off x="756750" y="2256050"/>
            <a:ext cx="6594300" cy="6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Summarizations: From PRs to Entire Repos</a:t>
            </a:r>
            <a:endParaRPr/>
          </a:p>
        </p:txBody>
      </p:sp>
      <p:sp>
        <p:nvSpPr>
          <p:cNvPr id="488" name="Google Shape;488;p68"/>
          <p:cNvSpPr txBox="1">
            <a:spLocks noGrp="1"/>
          </p:cNvSpPr>
          <p:nvPr>
            <p:ph type="subTitle" idx="1"/>
          </p:nvPr>
        </p:nvSpPr>
        <p:spPr>
          <a:xfrm>
            <a:off x="756750" y="2912450"/>
            <a:ext cx="6492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9"/>
          <p:cNvSpPr/>
          <p:nvPr/>
        </p:nvSpPr>
        <p:spPr>
          <a:xfrm>
            <a:off x="3771675" y="940525"/>
            <a:ext cx="1600800" cy="5253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Repository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94" name="Google Shape;494;p69"/>
          <p:cNvSpPr/>
          <p:nvPr/>
        </p:nvSpPr>
        <p:spPr>
          <a:xfrm>
            <a:off x="1765288" y="1846925"/>
            <a:ext cx="1600800" cy="525300"/>
          </a:xfrm>
          <a:prstGeom prst="rect">
            <a:avLst/>
          </a:prstGeom>
          <a:solidFill>
            <a:srgbClr val="0B71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Directory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95" name="Google Shape;495;p69"/>
          <p:cNvSpPr/>
          <p:nvPr/>
        </p:nvSpPr>
        <p:spPr>
          <a:xfrm>
            <a:off x="5777875" y="1846925"/>
            <a:ext cx="1600800" cy="525300"/>
          </a:xfrm>
          <a:prstGeom prst="rect">
            <a:avLst/>
          </a:prstGeom>
          <a:solidFill>
            <a:srgbClr val="0B71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Directory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96" name="Google Shape;496;p69"/>
          <p:cNvSpPr/>
          <p:nvPr/>
        </p:nvSpPr>
        <p:spPr>
          <a:xfrm>
            <a:off x="6654526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97" name="Google Shape;497;p69"/>
          <p:cNvSpPr/>
          <p:nvPr/>
        </p:nvSpPr>
        <p:spPr>
          <a:xfrm>
            <a:off x="4901264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98" name="Google Shape;498;p69"/>
          <p:cNvSpPr/>
          <p:nvPr/>
        </p:nvSpPr>
        <p:spPr>
          <a:xfrm>
            <a:off x="2641939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499" name="Google Shape;499;p69"/>
          <p:cNvSpPr/>
          <p:nvPr/>
        </p:nvSpPr>
        <p:spPr>
          <a:xfrm>
            <a:off x="888702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</a:t>
            </a:r>
            <a:endParaRPr sz="2300">
              <a:solidFill>
                <a:srgbClr val="FFFFFF"/>
              </a:solidFill>
            </a:endParaRPr>
          </a:p>
        </p:txBody>
      </p:sp>
      <p:cxnSp>
        <p:nvCxnSpPr>
          <p:cNvPr id="500" name="Google Shape;500;p69"/>
          <p:cNvCxnSpPr>
            <a:stCxn id="493" idx="2"/>
            <a:endCxn id="495" idx="0"/>
          </p:cNvCxnSpPr>
          <p:nvPr/>
        </p:nvCxnSpPr>
        <p:spPr>
          <a:xfrm rot="-5400000" flipH="1">
            <a:off x="5384625" y="653275"/>
            <a:ext cx="381000" cy="20061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1" name="Google Shape;501;p69"/>
          <p:cNvCxnSpPr>
            <a:stCxn id="494" idx="0"/>
            <a:endCxn id="493" idx="2"/>
          </p:cNvCxnSpPr>
          <p:nvPr/>
        </p:nvCxnSpPr>
        <p:spPr>
          <a:xfrm rot="-5400000">
            <a:off x="3378388" y="653225"/>
            <a:ext cx="381000" cy="20064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2" name="Google Shape;502;p69"/>
          <p:cNvCxnSpPr>
            <a:stCxn id="494" idx="2"/>
            <a:endCxn id="498" idx="0"/>
          </p:cNvCxnSpPr>
          <p:nvPr/>
        </p:nvCxnSpPr>
        <p:spPr>
          <a:xfrm rot="-5400000" flipH="1">
            <a:off x="2808988" y="2128925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3" name="Google Shape;503;p69"/>
          <p:cNvCxnSpPr>
            <a:stCxn id="499" idx="0"/>
            <a:endCxn id="494" idx="2"/>
          </p:cNvCxnSpPr>
          <p:nvPr/>
        </p:nvCxnSpPr>
        <p:spPr>
          <a:xfrm rot="-5400000">
            <a:off x="1932402" y="2129000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4" name="Google Shape;504;p69"/>
          <p:cNvCxnSpPr>
            <a:stCxn id="495" idx="2"/>
            <a:endCxn id="496" idx="0"/>
          </p:cNvCxnSpPr>
          <p:nvPr/>
        </p:nvCxnSpPr>
        <p:spPr>
          <a:xfrm rot="-5400000" flipH="1">
            <a:off x="6821575" y="2128925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5" name="Google Shape;505;p69"/>
          <p:cNvCxnSpPr>
            <a:stCxn id="497" idx="0"/>
            <a:endCxn id="495" idx="2"/>
          </p:cNvCxnSpPr>
          <p:nvPr/>
        </p:nvCxnSpPr>
        <p:spPr>
          <a:xfrm rot="-5400000">
            <a:off x="5944964" y="2129000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6" name="Google Shape;506;p69"/>
          <p:cNvSpPr/>
          <p:nvPr/>
        </p:nvSpPr>
        <p:spPr>
          <a:xfrm>
            <a:off x="5506049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Snippet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07" name="Google Shape;507;p69"/>
          <p:cNvSpPr/>
          <p:nvPr/>
        </p:nvSpPr>
        <p:spPr>
          <a:xfrm>
            <a:off x="3771559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Snippet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08" name="Google Shape;508;p69"/>
          <p:cNvSpPr/>
          <p:nvPr/>
        </p:nvSpPr>
        <p:spPr>
          <a:xfrm>
            <a:off x="2037101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Snippet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09" name="Google Shape;509;p69"/>
          <p:cNvSpPr/>
          <p:nvPr/>
        </p:nvSpPr>
        <p:spPr>
          <a:xfrm>
            <a:off x="302677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Snippet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10" name="Google Shape;510;p69"/>
          <p:cNvSpPr/>
          <p:nvPr/>
        </p:nvSpPr>
        <p:spPr>
          <a:xfrm>
            <a:off x="7240552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Snippet</a:t>
            </a:r>
            <a:endParaRPr sz="2300">
              <a:solidFill>
                <a:srgbClr val="FFFFFF"/>
              </a:solidFill>
            </a:endParaRPr>
          </a:p>
        </p:txBody>
      </p:sp>
      <p:cxnSp>
        <p:nvCxnSpPr>
          <p:cNvPr id="511" name="Google Shape;511;p69"/>
          <p:cNvCxnSpPr>
            <a:stCxn id="509" idx="0"/>
            <a:endCxn id="499" idx="2"/>
          </p:cNvCxnSpPr>
          <p:nvPr/>
        </p:nvCxnSpPr>
        <p:spPr>
          <a:xfrm rot="-5400000">
            <a:off x="1201027" y="3189725"/>
            <a:ext cx="390000" cy="5859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2" name="Google Shape;512;p69"/>
          <p:cNvCxnSpPr>
            <a:stCxn id="508" idx="0"/>
            <a:endCxn id="499" idx="2"/>
          </p:cNvCxnSpPr>
          <p:nvPr/>
        </p:nvCxnSpPr>
        <p:spPr>
          <a:xfrm rot="5400000" flipH="1">
            <a:off x="2068301" y="2908475"/>
            <a:ext cx="390000" cy="11484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3" name="Google Shape;513;p69"/>
          <p:cNvCxnSpPr>
            <a:stCxn id="507" idx="0"/>
            <a:endCxn id="497" idx="2"/>
          </p:cNvCxnSpPr>
          <p:nvPr/>
        </p:nvCxnSpPr>
        <p:spPr>
          <a:xfrm rot="-5400000">
            <a:off x="4941859" y="2917775"/>
            <a:ext cx="390000" cy="11298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4" name="Google Shape;514;p69"/>
          <p:cNvCxnSpPr>
            <a:stCxn id="506" idx="0"/>
            <a:endCxn id="497" idx="2"/>
          </p:cNvCxnSpPr>
          <p:nvPr/>
        </p:nvCxnSpPr>
        <p:spPr>
          <a:xfrm rot="5400000" flipH="1">
            <a:off x="5809049" y="3180275"/>
            <a:ext cx="390000" cy="6048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5" name="Google Shape;515;p69"/>
          <p:cNvCxnSpPr>
            <a:stCxn id="510" idx="0"/>
            <a:endCxn id="497" idx="2"/>
          </p:cNvCxnSpPr>
          <p:nvPr/>
        </p:nvCxnSpPr>
        <p:spPr>
          <a:xfrm rot="5400000" flipH="1">
            <a:off x="6676252" y="2312975"/>
            <a:ext cx="390000" cy="23394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6" name="Google Shape;516;p69"/>
          <p:cNvSpPr/>
          <p:nvPr/>
        </p:nvSpPr>
        <p:spPr>
          <a:xfrm>
            <a:off x="5539900" y="820975"/>
            <a:ext cx="766500" cy="30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69"/>
          <p:cNvSpPr/>
          <p:nvPr/>
        </p:nvSpPr>
        <p:spPr>
          <a:xfrm>
            <a:off x="6654525" y="712975"/>
            <a:ext cx="1600800" cy="5253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outputs</a:t>
            </a:r>
            <a:endParaRPr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0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summaries of entire repositories</a:t>
            </a:r>
            <a:endParaRPr/>
          </a:p>
        </p:txBody>
      </p:sp>
      <p:sp>
        <p:nvSpPr>
          <p:cNvPr id="523" name="Google Shape;523;p70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Overall summary of 1M+ LOC code in github/github “app” directory. 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Every chunk, file, directory, issue, discussion gets a summary too.</a:t>
            </a:r>
            <a:endParaRPr/>
          </a:p>
        </p:txBody>
      </p:sp>
      <p:pic>
        <p:nvPicPr>
          <p:cNvPr id="524" name="Google Shape;524;p7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4450" y="1749825"/>
            <a:ext cx="4806376" cy="33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1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Surfacing in the UX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71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531" name="Google Shape;53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00" y="1660777"/>
            <a:ext cx="7819149" cy="22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Equipping GPT-4 with Numeric Calculation</a:t>
            </a:r>
            <a:endParaRPr sz="1200"/>
          </a:p>
          <a:p>
            <a:pPr marL="3200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Interlude</a:t>
            </a:r>
            <a:endParaRPr/>
          </a:p>
          <a:p>
            <a:pPr marL="3200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Towards pervasive summarization in GitHub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Menu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2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Surfacing in the UX</a:t>
            </a:r>
            <a:endParaRPr/>
          </a:p>
        </p:txBody>
      </p:sp>
      <p:sp>
        <p:nvSpPr>
          <p:cNvPr id="537" name="Google Shape;537;p72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538" name="Google Shape;53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306" y="858825"/>
            <a:ext cx="4479379" cy="398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3"/>
          <p:cNvSpPr/>
          <p:nvPr/>
        </p:nvSpPr>
        <p:spPr>
          <a:xfrm>
            <a:off x="3771675" y="940525"/>
            <a:ext cx="1600800" cy="5253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Issues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44" name="Google Shape;544;p73"/>
          <p:cNvSpPr/>
          <p:nvPr/>
        </p:nvSpPr>
        <p:spPr>
          <a:xfrm>
            <a:off x="1765288" y="1846925"/>
            <a:ext cx="1600800" cy="525300"/>
          </a:xfrm>
          <a:prstGeom prst="rect">
            <a:avLst/>
          </a:prstGeom>
          <a:solidFill>
            <a:srgbClr val="0B71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Issue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45" name="Google Shape;545;p73"/>
          <p:cNvSpPr/>
          <p:nvPr/>
        </p:nvSpPr>
        <p:spPr>
          <a:xfrm>
            <a:off x="5777875" y="1846925"/>
            <a:ext cx="1600800" cy="525300"/>
          </a:xfrm>
          <a:prstGeom prst="rect">
            <a:avLst/>
          </a:prstGeom>
          <a:solidFill>
            <a:srgbClr val="0B71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Issue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46" name="Google Shape;546;p73"/>
          <p:cNvSpPr/>
          <p:nvPr/>
        </p:nvSpPr>
        <p:spPr>
          <a:xfrm>
            <a:off x="6654526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Discussion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47" name="Google Shape;547;p73"/>
          <p:cNvSpPr/>
          <p:nvPr/>
        </p:nvSpPr>
        <p:spPr>
          <a:xfrm>
            <a:off x="4901264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Description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48" name="Google Shape;548;p73"/>
          <p:cNvSpPr/>
          <p:nvPr/>
        </p:nvSpPr>
        <p:spPr>
          <a:xfrm>
            <a:off x="2641939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Discussion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49" name="Google Shape;549;p73"/>
          <p:cNvSpPr/>
          <p:nvPr/>
        </p:nvSpPr>
        <p:spPr>
          <a:xfrm>
            <a:off x="888702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Description</a:t>
            </a:r>
            <a:endParaRPr sz="2300">
              <a:solidFill>
                <a:srgbClr val="FFFFFF"/>
              </a:solidFill>
            </a:endParaRPr>
          </a:p>
        </p:txBody>
      </p:sp>
      <p:cxnSp>
        <p:nvCxnSpPr>
          <p:cNvPr id="550" name="Google Shape;550;p73"/>
          <p:cNvCxnSpPr>
            <a:stCxn id="543" idx="2"/>
            <a:endCxn id="545" idx="0"/>
          </p:cNvCxnSpPr>
          <p:nvPr/>
        </p:nvCxnSpPr>
        <p:spPr>
          <a:xfrm rot="-5400000" flipH="1">
            <a:off x="5384625" y="653275"/>
            <a:ext cx="381000" cy="20061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1" name="Google Shape;551;p73"/>
          <p:cNvCxnSpPr>
            <a:stCxn id="544" idx="0"/>
            <a:endCxn id="543" idx="2"/>
          </p:cNvCxnSpPr>
          <p:nvPr/>
        </p:nvCxnSpPr>
        <p:spPr>
          <a:xfrm rot="-5400000">
            <a:off x="3378388" y="653225"/>
            <a:ext cx="381000" cy="20064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2" name="Google Shape;552;p73"/>
          <p:cNvCxnSpPr>
            <a:stCxn id="544" idx="2"/>
            <a:endCxn id="548" idx="0"/>
          </p:cNvCxnSpPr>
          <p:nvPr/>
        </p:nvCxnSpPr>
        <p:spPr>
          <a:xfrm rot="-5400000" flipH="1">
            <a:off x="2808988" y="2128925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3" name="Google Shape;553;p73"/>
          <p:cNvCxnSpPr>
            <a:stCxn id="549" idx="0"/>
            <a:endCxn id="544" idx="2"/>
          </p:cNvCxnSpPr>
          <p:nvPr/>
        </p:nvCxnSpPr>
        <p:spPr>
          <a:xfrm rot="-5400000">
            <a:off x="1932402" y="2129000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4" name="Google Shape;554;p73"/>
          <p:cNvCxnSpPr>
            <a:stCxn id="545" idx="2"/>
            <a:endCxn id="546" idx="0"/>
          </p:cNvCxnSpPr>
          <p:nvPr/>
        </p:nvCxnSpPr>
        <p:spPr>
          <a:xfrm rot="-5400000" flipH="1">
            <a:off x="6821575" y="2128925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5" name="Google Shape;555;p73"/>
          <p:cNvCxnSpPr>
            <a:stCxn id="547" idx="0"/>
            <a:endCxn id="545" idx="2"/>
          </p:cNvCxnSpPr>
          <p:nvPr/>
        </p:nvCxnSpPr>
        <p:spPr>
          <a:xfrm rot="-5400000">
            <a:off x="5944964" y="2129000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6" name="Google Shape;556;p73"/>
          <p:cNvSpPr/>
          <p:nvPr/>
        </p:nvSpPr>
        <p:spPr>
          <a:xfrm>
            <a:off x="5506049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Comment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57" name="Google Shape;557;p73"/>
          <p:cNvSpPr/>
          <p:nvPr/>
        </p:nvSpPr>
        <p:spPr>
          <a:xfrm>
            <a:off x="3771559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Comment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58" name="Google Shape;558;p73"/>
          <p:cNvSpPr/>
          <p:nvPr/>
        </p:nvSpPr>
        <p:spPr>
          <a:xfrm>
            <a:off x="2037101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Chunk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59" name="Google Shape;559;p73"/>
          <p:cNvSpPr/>
          <p:nvPr/>
        </p:nvSpPr>
        <p:spPr>
          <a:xfrm>
            <a:off x="302677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Chunk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60" name="Google Shape;560;p73"/>
          <p:cNvSpPr/>
          <p:nvPr/>
        </p:nvSpPr>
        <p:spPr>
          <a:xfrm>
            <a:off x="7240552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Comment</a:t>
            </a:r>
            <a:endParaRPr sz="2300">
              <a:solidFill>
                <a:srgbClr val="FFFFFF"/>
              </a:solidFill>
            </a:endParaRPr>
          </a:p>
        </p:txBody>
      </p:sp>
      <p:cxnSp>
        <p:nvCxnSpPr>
          <p:cNvPr id="561" name="Google Shape;561;p73"/>
          <p:cNvCxnSpPr>
            <a:stCxn id="559" idx="0"/>
            <a:endCxn id="549" idx="2"/>
          </p:cNvCxnSpPr>
          <p:nvPr/>
        </p:nvCxnSpPr>
        <p:spPr>
          <a:xfrm rot="-5400000">
            <a:off x="1201027" y="3189725"/>
            <a:ext cx="390000" cy="5859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2" name="Google Shape;562;p73"/>
          <p:cNvCxnSpPr>
            <a:stCxn id="558" idx="0"/>
            <a:endCxn id="549" idx="2"/>
          </p:cNvCxnSpPr>
          <p:nvPr/>
        </p:nvCxnSpPr>
        <p:spPr>
          <a:xfrm rot="5400000" flipH="1">
            <a:off x="2068301" y="2908475"/>
            <a:ext cx="390000" cy="11484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3" name="Google Shape;563;p73"/>
          <p:cNvCxnSpPr>
            <a:stCxn id="557" idx="0"/>
            <a:endCxn id="546" idx="2"/>
          </p:cNvCxnSpPr>
          <p:nvPr/>
        </p:nvCxnSpPr>
        <p:spPr>
          <a:xfrm rot="-5400000">
            <a:off x="5818459" y="2041175"/>
            <a:ext cx="390000" cy="28830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4" name="Google Shape;564;p73"/>
          <p:cNvCxnSpPr>
            <a:stCxn id="556" idx="0"/>
            <a:endCxn id="546" idx="2"/>
          </p:cNvCxnSpPr>
          <p:nvPr/>
        </p:nvCxnSpPr>
        <p:spPr>
          <a:xfrm rot="-5400000">
            <a:off x="6685649" y="2908475"/>
            <a:ext cx="390000" cy="11484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5" name="Google Shape;565;p73"/>
          <p:cNvCxnSpPr>
            <a:stCxn id="560" idx="0"/>
            <a:endCxn id="546" idx="2"/>
          </p:cNvCxnSpPr>
          <p:nvPr/>
        </p:nvCxnSpPr>
        <p:spPr>
          <a:xfrm rot="5400000" flipH="1">
            <a:off x="7553002" y="3189725"/>
            <a:ext cx="390000" cy="5859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6" name="Google Shape;566;p73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“Summarize all issues in this repo”</a:t>
            </a:r>
            <a:endParaRPr sz="2320"/>
          </a:p>
        </p:txBody>
      </p:sp>
      <p:sp>
        <p:nvSpPr>
          <p:cNvPr id="567" name="Google Shape;567;p73"/>
          <p:cNvSpPr/>
          <p:nvPr/>
        </p:nvSpPr>
        <p:spPr>
          <a:xfrm>
            <a:off x="5539900" y="820975"/>
            <a:ext cx="766500" cy="30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73"/>
          <p:cNvSpPr/>
          <p:nvPr/>
        </p:nvSpPr>
        <p:spPr>
          <a:xfrm>
            <a:off x="6654525" y="712975"/>
            <a:ext cx="1600800" cy="5253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outputs</a:t>
            </a:r>
            <a:endParaRPr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4"/>
          <p:cNvSpPr/>
          <p:nvPr/>
        </p:nvSpPr>
        <p:spPr>
          <a:xfrm>
            <a:off x="3771675" y="940525"/>
            <a:ext cx="1600800" cy="5253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Issues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74" name="Google Shape;574;p74"/>
          <p:cNvSpPr/>
          <p:nvPr/>
        </p:nvSpPr>
        <p:spPr>
          <a:xfrm>
            <a:off x="1765288" y="1846925"/>
            <a:ext cx="1600800" cy="525300"/>
          </a:xfrm>
          <a:prstGeom prst="rect">
            <a:avLst/>
          </a:prstGeom>
          <a:solidFill>
            <a:srgbClr val="0B71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Issue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75" name="Google Shape;575;p74"/>
          <p:cNvSpPr/>
          <p:nvPr/>
        </p:nvSpPr>
        <p:spPr>
          <a:xfrm>
            <a:off x="5777875" y="1846925"/>
            <a:ext cx="1600800" cy="525300"/>
          </a:xfrm>
          <a:prstGeom prst="rect">
            <a:avLst/>
          </a:prstGeom>
          <a:solidFill>
            <a:srgbClr val="0B71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ΔIssue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76" name="Google Shape;576;p74"/>
          <p:cNvSpPr/>
          <p:nvPr/>
        </p:nvSpPr>
        <p:spPr>
          <a:xfrm>
            <a:off x="6654526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Discussion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77" name="Google Shape;577;p74"/>
          <p:cNvSpPr/>
          <p:nvPr/>
        </p:nvSpPr>
        <p:spPr>
          <a:xfrm>
            <a:off x="4901264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Description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78" name="Google Shape;578;p74"/>
          <p:cNvSpPr/>
          <p:nvPr/>
        </p:nvSpPr>
        <p:spPr>
          <a:xfrm>
            <a:off x="2641939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Discussion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79" name="Google Shape;579;p74"/>
          <p:cNvSpPr/>
          <p:nvPr/>
        </p:nvSpPr>
        <p:spPr>
          <a:xfrm>
            <a:off x="888702" y="2762300"/>
            <a:ext cx="1600800" cy="525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Description</a:t>
            </a:r>
            <a:endParaRPr sz="2300">
              <a:solidFill>
                <a:srgbClr val="FFFFFF"/>
              </a:solidFill>
            </a:endParaRPr>
          </a:p>
        </p:txBody>
      </p:sp>
      <p:cxnSp>
        <p:nvCxnSpPr>
          <p:cNvPr id="580" name="Google Shape;580;p74"/>
          <p:cNvCxnSpPr>
            <a:stCxn id="573" idx="2"/>
            <a:endCxn id="575" idx="0"/>
          </p:cNvCxnSpPr>
          <p:nvPr/>
        </p:nvCxnSpPr>
        <p:spPr>
          <a:xfrm rot="-5400000" flipH="1">
            <a:off x="5384625" y="653275"/>
            <a:ext cx="381000" cy="20061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1" name="Google Shape;581;p74"/>
          <p:cNvCxnSpPr>
            <a:stCxn id="574" idx="0"/>
            <a:endCxn id="573" idx="2"/>
          </p:cNvCxnSpPr>
          <p:nvPr/>
        </p:nvCxnSpPr>
        <p:spPr>
          <a:xfrm rot="-5400000">
            <a:off x="3378388" y="653225"/>
            <a:ext cx="381000" cy="20064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2" name="Google Shape;582;p74"/>
          <p:cNvCxnSpPr>
            <a:stCxn id="574" idx="2"/>
            <a:endCxn id="578" idx="0"/>
          </p:cNvCxnSpPr>
          <p:nvPr/>
        </p:nvCxnSpPr>
        <p:spPr>
          <a:xfrm rot="-5400000" flipH="1">
            <a:off x="2808988" y="2128925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3" name="Google Shape;583;p74"/>
          <p:cNvCxnSpPr>
            <a:stCxn id="579" idx="0"/>
            <a:endCxn id="574" idx="2"/>
          </p:cNvCxnSpPr>
          <p:nvPr/>
        </p:nvCxnSpPr>
        <p:spPr>
          <a:xfrm rot="-5400000">
            <a:off x="1932402" y="2129000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4" name="Google Shape;584;p74"/>
          <p:cNvCxnSpPr>
            <a:stCxn id="575" idx="2"/>
            <a:endCxn id="576" idx="0"/>
          </p:cNvCxnSpPr>
          <p:nvPr/>
        </p:nvCxnSpPr>
        <p:spPr>
          <a:xfrm rot="-5400000" flipH="1">
            <a:off x="6821575" y="2128925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5" name="Google Shape;585;p74"/>
          <p:cNvCxnSpPr>
            <a:stCxn id="577" idx="0"/>
            <a:endCxn id="575" idx="2"/>
          </p:cNvCxnSpPr>
          <p:nvPr/>
        </p:nvCxnSpPr>
        <p:spPr>
          <a:xfrm rot="-5400000">
            <a:off x="5944964" y="2129000"/>
            <a:ext cx="390000" cy="87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6" name="Google Shape;586;p74"/>
          <p:cNvSpPr/>
          <p:nvPr/>
        </p:nvSpPr>
        <p:spPr>
          <a:xfrm>
            <a:off x="5506049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ΔComment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87" name="Google Shape;587;p74"/>
          <p:cNvSpPr/>
          <p:nvPr/>
        </p:nvSpPr>
        <p:spPr>
          <a:xfrm>
            <a:off x="3771559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ΔComment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88" name="Google Shape;588;p74"/>
          <p:cNvSpPr/>
          <p:nvPr/>
        </p:nvSpPr>
        <p:spPr>
          <a:xfrm>
            <a:off x="2037101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ΔChunk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89" name="Google Shape;589;p74"/>
          <p:cNvSpPr/>
          <p:nvPr/>
        </p:nvSpPr>
        <p:spPr>
          <a:xfrm>
            <a:off x="302677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ΔChunk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590" name="Google Shape;590;p74"/>
          <p:cNvSpPr/>
          <p:nvPr/>
        </p:nvSpPr>
        <p:spPr>
          <a:xfrm>
            <a:off x="7240552" y="3677675"/>
            <a:ext cx="1600800" cy="5253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ΔComment</a:t>
            </a:r>
            <a:endParaRPr sz="2300">
              <a:solidFill>
                <a:srgbClr val="FFFFFF"/>
              </a:solidFill>
            </a:endParaRPr>
          </a:p>
        </p:txBody>
      </p:sp>
      <p:cxnSp>
        <p:nvCxnSpPr>
          <p:cNvPr id="591" name="Google Shape;591;p74"/>
          <p:cNvCxnSpPr>
            <a:stCxn id="589" idx="0"/>
            <a:endCxn id="579" idx="2"/>
          </p:cNvCxnSpPr>
          <p:nvPr/>
        </p:nvCxnSpPr>
        <p:spPr>
          <a:xfrm rot="-5400000">
            <a:off x="1201027" y="3189725"/>
            <a:ext cx="390000" cy="5859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2" name="Google Shape;592;p74"/>
          <p:cNvCxnSpPr>
            <a:stCxn id="588" idx="0"/>
            <a:endCxn id="579" idx="2"/>
          </p:cNvCxnSpPr>
          <p:nvPr/>
        </p:nvCxnSpPr>
        <p:spPr>
          <a:xfrm rot="5400000" flipH="1">
            <a:off x="2068301" y="2908475"/>
            <a:ext cx="390000" cy="11484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3" name="Google Shape;593;p74"/>
          <p:cNvCxnSpPr>
            <a:stCxn id="587" idx="0"/>
            <a:endCxn id="576" idx="2"/>
          </p:cNvCxnSpPr>
          <p:nvPr/>
        </p:nvCxnSpPr>
        <p:spPr>
          <a:xfrm rot="-5400000">
            <a:off x="5818459" y="2041175"/>
            <a:ext cx="390000" cy="28830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4" name="Google Shape;594;p74"/>
          <p:cNvCxnSpPr>
            <a:stCxn id="586" idx="0"/>
            <a:endCxn id="576" idx="2"/>
          </p:cNvCxnSpPr>
          <p:nvPr/>
        </p:nvCxnSpPr>
        <p:spPr>
          <a:xfrm rot="-5400000">
            <a:off x="6685649" y="2908475"/>
            <a:ext cx="390000" cy="11484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5" name="Google Shape;595;p74"/>
          <p:cNvCxnSpPr>
            <a:stCxn id="590" idx="0"/>
            <a:endCxn id="576" idx="2"/>
          </p:cNvCxnSpPr>
          <p:nvPr/>
        </p:nvCxnSpPr>
        <p:spPr>
          <a:xfrm rot="5400000" flipH="1">
            <a:off x="7553002" y="3189725"/>
            <a:ext cx="390000" cy="5859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6" name="Google Shape;596;p74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“Summarize discussions in this repo over last week”</a:t>
            </a:r>
            <a:endParaRPr sz="2320"/>
          </a:p>
        </p:txBody>
      </p:sp>
      <p:sp>
        <p:nvSpPr>
          <p:cNvPr id="597" name="Google Shape;597;p74"/>
          <p:cNvSpPr/>
          <p:nvPr/>
        </p:nvSpPr>
        <p:spPr>
          <a:xfrm>
            <a:off x="5539900" y="820975"/>
            <a:ext cx="766500" cy="30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74"/>
          <p:cNvSpPr/>
          <p:nvPr/>
        </p:nvSpPr>
        <p:spPr>
          <a:xfrm>
            <a:off x="6654525" y="712975"/>
            <a:ext cx="1600800" cy="5253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outputs</a:t>
            </a:r>
            <a:endParaRPr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5"/>
          <p:cNvSpPr/>
          <p:nvPr/>
        </p:nvSpPr>
        <p:spPr>
          <a:xfrm>
            <a:off x="3599698" y="1116375"/>
            <a:ext cx="1944600" cy="1944600"/>
          </a:xfrm>
          <a:prstGeom prst="ellipse">
            <a:avLst/>
          </a:prstGeom>
          <a:noFill/>
          <a:ln w="28575" cap="flat" cmpd="sng">
            <a:solidFill>
              <a:srgbClr val="83E3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4" name="Google Shape;60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503" y="1587657"/>
            <a:ext cx="1418924" cy="10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5"/>
          <p:cNvSpPr txBox="1"/>
          <p:nvPr/>
        </p:nvSpPr>
        <p:spPr>
          <a:xfrm>
            <a:off x="2886000" y="3120975"/>
            <a:ext cx="3372000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83E3D9"/>
                </a:solidFill>
                <a:latin typeface="Inter"/>
                <a:ea typeface="Inter"/>
                <a:cs typeface="Inter"/>
                <a:sym typeface="Inter"/>
              </a:rPr>
              <a:t>Thank you!</a:t>
            </a:r>
            <a:endParaRPr sz="3600" b="1">
              <a:solidFill>
                <a:srgbClr val="83E3D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3E3D9"/>
                </a:solidFill>
                <a:latin typeface="Inter"/>
                <a:ea typeface="Inter"/>
                <a:cs typeface="Inter"/>
                <a:sym typeface="Inter"/>
              </a:rPr>
              <a:t>dsyme@github.com</a:t>
            </a:r>
            <a:endParaRPr sz="1800">
              <a:solidFill>
                <a:srgbClr val="83E3D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6" name="Google Shape;606;p75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75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6"/>
          <p:cNvSpPr txBox="1">
            <a:spLocks noGrp="1"/>
          </p:cNvSpPr>
          <p:nvPr>
            <p:ph type="ctrTitle"/>
          </p:nvPr>
        </p:nvSpPr>
        <p:spPr>
          <a:xfrm>
            <a:off x="756750" y="2256050"/>
            <a:ext cx="6594300" cy="6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Code to Issues and more</a:t>
            </a:r>
            <a:endParaRPr/>
          </a:p>
        </p:txBody>
      </p:sp>
      <p:sp>
        <p:nvSpPr>
          <p:cNvPr id="613" name="Google Shape;613;p76"/>
          <p:cNvSpPr txBox="1">
            <a:spLocks noGrp="1"/>
          </p:cNvSpPr>
          <p:nvPr>
            <p:ph type="subTitle" idx="1"/>
          </p:nvPr>
        </p:nvSpPr>
        <p:spPr>
          <a:xfrm>
            <a:off x="756750" y="2912450"/>
            <a:ext cx="6492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7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Hallucination Rates</a:t>
            </a:r>
            <a:endParaRPr/>
          </a:p>
        </p:txBody>
      </p:sp>
      <p:sp>
        <p:nvSpPr>
          <p:cNvPr id="619" name="Google Shape;619;p77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is hard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Subject Matter Experts must assess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Ran a “Hallucination Hunter” game internally to incentive experts to find hallucinations in descriptions of their own code</a:t>
            </a:r>
            <a:endParaRPr/>
          </a:p>
          <a:p>
            <a:pPr marL="9144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/>
              <a:t>Very few in final summaries</a:t>
            </a:r>
            <a:endParaRPr/>
          </a:p>
        </p:txBody>
      </p:sp>
      <p:pic>
        <p:nvPicPr>
          <p:cNvPr id="620" name="Google Shape;62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226" y="0"/>
            <a:ext cx="1234775" cy="11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8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RLA</a:t>
            </a:r>
            <a:endParaRPr/>
          </a:p>
        </p:txBody>
      </p:sp>
      <p:sp>
        <p:nvSpPr>
          <p:cNvPr id="626" name="Google Shape;626;p78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RLA = </a:t>
            </a:r>
            <a:r>
              <a:rPr lang="en" b="1"/>
              <a:t>Required Logical Accuracy</a:t>
            </a:r>
            <a:endParaRPr b="1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Same outputs have different RLA for different tasks!</a:t>
            </a:r>
            <a:endParaRPr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Code Review = very high RLA</a:t>
            </a:r>
            <a:endParaRPr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“A Quick Overview” for the Newcomer = medium RLA</a:t>
            </a:r>
            <a:endParaRPr/>
          </a:p>
          <a:p>
            <a:pPr marL="914400" lvl="1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Poem = low RLA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/>
              <a:t>UX really matters, can reduce RLA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9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Code ⇒ Summary (“Explain this code” in Copilot VS Code)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PR ⇒ Summary (Copilot for PRs)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File ⇒ Summary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Directory ⇒ Summary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Issue ⇒ Summary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Discussion ⇒ Summary 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Repo =&gt; Summary 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(multiple AI calls needed == hierarchical summarization)</a:t>
            </a:r>
            <a:endParaRPr/>
          </a:p>
        </p:txBody>
      </p:sp>
      <p:sp>
        <p:nvSpPr>
          <p:cNvPr id="632" name="Google Shape;632;p79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Summarize all the things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738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Part 1 - Equipping GPT-4 with Numeric Calculation</a:t>
            </a:r>
            <a:endParaRPr sz="3100"/>
          </a:p>
        </p:txBody>
      </p:sp>
      <p:sp>
        <p:nvSpPr>
          <p:cNvPr id="122" name="Google Shape;122;p28"/>
          <p:cNvSpPr txBox="1"/>
          <p:nvPr/>
        </p:nvSpPr>
        <p:spPr>
          <a:xfrm>
            <a:off x="2043000" y="3986850"/>
            <a:ext cx="5902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github.com/githubnext/gpt4-with-calc</a:t>
            </a:r>
            <a:r>
              <a:rPr lang="en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>
            <a:spLocks noGrp="1"/>
          </p:cNvSpPr>
          <p:nvPr>
            <p:ph type="title"/>
          </p:nvPr>
        </p:nvSpPr>
        <p:spPr>
          <a:xfrm>
            <a:off x="311700" y="9097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700"/>
              <a:t>caveat</a:t>
            </a:r>
            <a:endParaRPr sz="4700"/>
          </a:p>
        </p:txBody>
      </p:sp>
      <p:sp>
        <p:nvSpPr>
          <p:cNvPr id="128" name="Google Shape;128;p29"/>
          <p:cNvSpPr txBox="1">
            <a:spLocks noGrp="1"/>
          </p:cNvSpPr>
          <p:nvPr>
            <p:ph type="subTitle" idx="1"/>
          </p:nvPr>
        </p:nvSpPr>
        <p:spPr>
          <a:xfrm>
            <a:off x="1325700" y="2505375"/>
            <a:ext cx="6492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2100"/>
              <a:t>Lots and lots of related work </a:t>
            </a:r>
            <a:endParaRPr sz="2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020"/>
              <a:t>The situation:</a:t>
            </a:r>
            <a:endParaRPr sz="2020"/>
          </a:p>
          <a:p>
            <a:pPr marL="457200" lvl="0" indent="-35687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20"/>
              <a:buChar char="●"/>
            </a:pPr>
            <a:r>
              <a:rPr lang="en" sz="2020" b="1"/>
              <a:t>Any GPT-4 Chat: Context + Question ⇒ Answer </a:t>
            </a:r>
            <a:endParaRPr sz="2020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2020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202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2020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2020"/>
          </a:p>
        </p:txBody>
      </p:sp>
      <p:sp>
        <p:nvSpPr>
          <p:cNvPr id="134" name="Google Shape;134;p30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Equipping for Numeric Calculation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body" idx="1"/>
          </p:nvPr>
        </p:nvSpPr>
        <p:spPr>
          <a:xfrm>
            <a:off x="422825" y="863550"/>
            <a:ext cx="84009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situation:</a:t>
            </a:r>
            <a:endParaRPr sz="2000"/>
          </a:p>
          <a:p>
            <a:pPr marL="457200" lvl="0" indent="-355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 b="1"/>
              <a:t>Any GPT-4 Chat: Context + Question ⇒ Answer </a:t>
            </a:r>
            <a:endParaRPr sz="2000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The problem:</a:t>
            </a:r>
            <a:endParaRPr sz="2000"/>
          </a:p>
          <a:p>
            <a:pPr marL="457200" lvl="0" indent="-3556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GPT-4 is </a:t>
            </a:r>
            <a:r>
              <a:rPr lang="en" sz="2000" b="1"/>
              <a:t>terrible </a:t>
            </a:r>
            <a:r>
              <a:rPr lang="en" sz="2000"/>
              <a:t>at numeric calculations</a:t>
            </a:r>
            <a:endParaRPr sz="2000"/>
          </a:p>
          <a:p>
            <a:pPr marL="457200" lvl="0" indent="-355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It’s also terrible at numeric comparisons</a:t>
            </a:r>
            <a:endParaRPr sz="20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22" i="1">
              <a:solidFill>
                <a:srgbClr val="1F23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7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/>
          </a:p>
        </p:txBody>
      </p:sp>
      <p:sp>
        <p:nvSpPr>
          <p:cNvPr id="140" name="Google Shape;140;p31"/>
          <p:cNvSpPr txBox="1">
            <a:spLocks noGrp="1"/>
          </p:cNvSpPr>
          <p:nvPr>
            <p:ph type="title"/>
          </p:nvPr>
        </p:nvSpPr>
        <p:spPr>
          <a:xfrm>
            <a:off x="328825" y="216775"/>
            <a:ext cx="792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Equipping for Numeric Calculation</a:t>
            </a:r>
            <a:endParaRPr/>
          </a:p>
        </p:txBody>
      </p:sp>
      <p:sp>
        <p:nvSpPr>
          <p:cNvPr id="141" name="Google Shape;141;p31"/>
          <p:cNvSpPr txBox="1"/>
          <p:nvPr/>
        </p:nvSpPr>
        <p:spPr>
          <a:xfrm>
            <a:off x="1292325" y="3470000"/>
            <a:ext cx="67902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22" i="1">
                <a:solidFill>
                  <a:srgbClr val="1F2328"/>
                </a:solidFill>
                <a:highlight>
                  <a:srgbClr val="FFFFFF"/>
                </a:highlight>
              </a:rPr>
              <a:t>GPT-4 should not be trusted to write a number that is not present verbatim in the input, nor to reason about numbers in any significant way. </a:t>
            </a:r>
            <a:r>
              <a:rPr lang="en" sz="1622" b="1" i="1">
                <a:solidFill>
                  <a:srgbClr val="1F2328"/>
                </a:solidFill>
                <a:highlight>
                  <a:srgbClr val="FFFFFF"/>
                </a:highlight>
              </a:rPr>
              <a:t>In trust scenarios, don't allow GPT-4 to write numbers, and beware that every numeric comparison may be flawed</a:t>
            </a:r>
            <a:r>
              <a:rPr lang="en" sz="1622" i="1">
                <a:solidFill>
                  <a:srgbClr val="1F2328"/>
                </a:solidFill>
                <a:highlight>
                  <a:srgbClr val="FFFFFF"/>
                </a:highlight>
              </a:rPr>
              <a:t>.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1303</Words>
  <Application>Microsoft Office PowerPoint</Application>
  <PresentationFormat>On-screen Show (16:9)</PresentationFormat>
  <Paragraphs>244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Inter</vt:lpstr>
      <vt:lpstr>Calibri</vt:lpstr>
      <vt:lpstr>Arial</vt:lpstr>
      <vt:lpstr>Roboto</vt:lpstr>
      <vt:lpstr>Inter Light</vt:lpstr>
      <vt:lpstr>Inter Black</vt:lpstr>
      <vt:lpstr>Courier New</vt:lpstr>
      <vt:lpstr>Simple Dark</vt:lpstr>
      <vt:lpstr>Simple Dark</vt:lpstr>
      <vt:lpstr>AI and Code: Two Projects from GitHub Next</vt:lpstr>
      <vt:lpstr>PowerPoint Presentation</vt:lpstr>
      <vt:lpstr>What is GitHub Next?</vt:lpstr>
      <vt:lpstr>Released March 23!</vt:lpstr>
      <vt:lpstr>Today’s Menu</vt:lpstr>
      <vt:lpstr>Part 1 - Equipping GPT-4 with Numeric Calculation</vt:lpstr>
      <vt:lpstr>caveat</vt:lpstr>
      <vt:lpstr>Equipping for Numeric Calculation</vt:lpstr>
      <vt:lpstr>Equipping for Numeric Calculation</vt:lpstr>
      <vt:lpstr>How bad is this?</vt:lpstr>
      <vt:lpstr>Example fails</vt:lpstr>
      <vt:lpstr>The Hope</vt:lpstr>
      <vt:lpstr>The Hope made Real</vt:lpstr>
      <vt:lpstr>Example question</vt:lpstr>
      <vt:lpstr>Example fail</vt:lpstr>
      <vt:lpstr>Example prompt</vt:lpstr>
      <vt:lpstr>Example prompt</vt:lpstr>
      <vt:lpstr>Example prompt</vt:lpstr>
      <vt:lpstr>Example prompt</vt:lpstr>
      <vt:lpstr>Example relevant calculation code</vt:lpstr>
      <vt:lpstr>Example relevant results</vt:lpstr>
      <vt:lpstr>Example answer</vt:lpstr>
      <vt:lpstr>Effective? </vt:lpstr>
      <vt:lpstr>Some mantras</vt:lpstr>
      <vt:lpstr>Bonus topics</vt:lpstr>
      <vt:lpstr>PowerPoint Presentation</vt:lpstr>
      <vt:lpstr>INTERLUDE: CAVEAT EMPTOR! </vt:lpstr>
      <vt:lpstr>Welcome to the Future</vt:lpstr>
      <vt:lpstr>“Code Interpreter” ChatGPT AddIn</vt:lpstr>
      <vt:lpstr>PowerPoint Presentation</vt:lpstr>
      <vt:lpstr>What’s Truly Needed for Trustworthy Chat?</vt:lpstr>
      <vt:lpstr>The Good News</vt:lpstr>
      <vt:lpstr>The Devil is in the Detail</vt:lpstr>
      <vt:lpstr>PowerPoint Presentation</vt:lpstr>
      <vt:lpstr>Questions for Today</vt:lpstr>
      <vt:lpstr>Part 2 - Summaries in GitHub</vt:lpstr>
      <vt:lpstr>Summarization: Rationale</vt:lpstr>
      <vt:lpstr>Example – PR  Summary</vt:lpstr>
      <vt:lpstr>PowerPoint Presentation</vt:lpstr>
      <vt:lpstr>PowerPoint Presentation</vt:lpstr>
      <vt:lpstr>PowerPoint Presentation</vt:lpstr>
      <vt:lpstr>Sample Prompts</vt:lpstr>
      <vt:lpstr>What about Hallucinations?</vt:lpstr>
      <vt:lpstr>Hallucination Reduction in Summarization</vt:lpstr>
      <vt:lpstr>A bit of fun - AI Poetry for PRs </vt:lpstr>
      <vt:lpstr>Summarizations: From PRs to Entire Repos</vt:lpstr>
      <vt:lpstr>PowerPoint Presentation</vt:lpstr>
      <vt:lpstr>Hierarchical summaries of entire repositories</vt:lpstr>
      <vt:lpstr>Surfacing in the UX </vt:lpstr>
      <vt:lpstr>Surfacing in the UX</vt:lpstr>
      <vt:lpstr>“Summarize all issues in this repo”</vt:lpstr>
      <vt:lpstr>“Summarize discussions in this repo over last week”</vt:lpstr>
      <vt:lpstr>PowerPoint Presentation</vt:lpstr>
      <vt:lpstr>From Code to Issues and more</vt:lpstr>
      <vt:lpstr>Determining Hallucination Rates</vt:lpstr>
      <vt:lpstr>RLA</vt:lpstr>
      <vt:lpstr>Summarize all the things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Don Syme</cp:lastModifiedBy>
  <cp:revision>2</cp:revision>
  <dcterms:modified xsi:type="dcterms:W3CDTF">2024-06-18T12:50:40Z</dcterms:modified>
</cp:coreProperties>
</file>